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HiraKakuPro-W3" panose="020B0300000000000000" pitchFamily="34" charset="-128"/>
      <p:regular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52"/>
  </p:normalViewPr>
  <p:slideViewPr>
    <p:cSldViewPr snapToGrid="0">
      <p:cViewPr varScale="1">
        <p:scale>
          <a:sx n="121" d="100"/>
          <a:sy n="121" d="100"/>
        </p:scale>
        <p:origin x="82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0bb920c2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0bb920c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0bb920c2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0bb920c2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0dea2bd4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0dea2bd4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9bc9580084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9bc9580084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0dea2bd49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0dea2bd4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9bc95800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9bc95800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18baab3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18baab3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bc958008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9bc958008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9bc9580084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9bc9580084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a0db26f53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a0db26f53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9bc9580084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9bc958008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17a9498c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17a9498c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bc9580084_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bc9580084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5581800" y="51425"/>
            <a:ext cx="3562200" cy="52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t>ENME 610</a:t>
            </a:r>
            <a:endParaRPr sz="1200"/>
          </a:p>
          <a:p>
            <a:pPr marL="0" lvl="0" indent="0" algn="r" rtl="0">
              <a:spcBef>
                <a:spcPts val="0"/>
              </a:spcBef>
              <a:spcAft>
                <a:spcPts val="0"/>
              </a:spcAft>
              <a:buNone/>
            </a:pPr>
            <a:r>
              <a:rPr lang="en" sz="1200"/>
              <a:t>Midterm Project Presentation</a:t>
            </a:r>
            <a:endParaRPr sz="120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038/s41598-020-72442-4"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doi.org/10.1149/2.036308j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Optimization of Li-ion battery design</a:t>
            </a:r>
            <a:endParaRPr sz="2800"/>
          </a:p>
        </p:txBody>
      </p:sp>
      <p:sp>
        <p:nvSpPr>
          <p:cNvPr id="56" name="Google Shape;56;p13"/>
          <p:cNvSpPr txBox="1"/>
          <p:nvPr/>
        </p:nvSpPr>
        <p:spPr>
          <a:xfrm>
            <a:off x="785950" y="3889950"/>
            <a:ext cx="7561200" cy="87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rPr>
              <a:t>Raghav Agarwal, Hirbod Akhavan, Kenton Cuddington</a:t>
            </a:r>
            <a:endParaRPr sz="1600">
              <a:solidFill>
                <a:schemeClr val="dk1"/>
              </a:solidFill>
            </a:endParaRPr>
          </a:p>
          <a:p>
            <a:pPr marL="0" lvl="0" indent="0" algn="ctr" rtl="0">
              <a:spcBef>
                <a:spcPts val="0"/>
              </a:spcBef>
              <a:spcAft>
                <a:spcPts val="0"/>
              </a:spcAft>
              <a:buNone/>
            </a:pPr>
            <a:endParaRPr sz="1600">
              <a:solidFill>
                <a:srgbClr val="000000"/>
              </a:solidFill>
            </a:endParaRPr>
          </a:p>
        </p:txBody>
      </p:sp>
      <p:sp>
        <p:nvSpPr>
          <p:cNvPr id="58" name="Google Shape;58;p13"/>
          <p:cNvSpPr txBox="1"/>
          <p:nvPr/>
        </p:nvSpPr>
        <p:spPr>
          <a:xfrm>
            <a:off x="6038875" y="149225"/>
            <a:ext cx="3024300" cy="557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204000" y="407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Formulation: Thermal Performance</a:t>
            </a:r>
            <a:endParaRPr/>
          </a:p>
        </p:txBody>
      </p:sp>
      <p:sp>
        <p:nvSpPr>
          <p:cNvPr id="123" name="Google Shape;123;p22"/>
          <p:cNvSpPr txBox="1">
            <a:spLocks noGrp="1"/>
          </p:cNvSpPr>
          <p:nvPr>
            <p:ph type="body" idx="1"/>
          </p:nvPr>
        </p:nvSpPr>
        <p:spPr>
          <a:xfrm>
            <a:off x="204000" y="4110250"/>
            <a:ext cx="7347900" cy="90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rPr>
              <a:t>This pattern is repeated S times</a:t>
            </a:r>
            <a:endParaRPr>
              <a:solidFill>
                <a:srgbClr val="000000"/>
              </a:solidFill>
            </a:endParaRPr>
          </a:p>
        </p:txBody>
      </p:sp>
      <p:pic>
        <p:nvPicPr>
          <p:cNvPr id="124" name="Google Shape;124;p22"/>
          <p:cNvPicPr preferRelativeResize="0"/>
          <p:nvPr/>
        </p:nvPicPr>
        <p:blipFill>
          <a:blip r:embed="rId3">
            <a:alphaModFix/>
          </a:blip>
          <a:stretch>
            <a:fillRect/>
          </a:stretch>
        </p:blipFill>
        <p:spPr>
          <a:xfrm>
            <a:off x="4720750" y="1225936"/>
            <a:ext cx="4026692" cy="3319525"/>
          </a:xfrm>
          <a:prstGeom prst="rect">
            <a:avLst/>
          </a:prstGeom>
          <a:noFill/>
          <a:ln>
            <a:noFill/>
          </a:ln>
        </p:spPr>
      </p:pic>
      <p:sp>
        <p:nvSpPr>
          <p:cNvPr id="125" name="Google Shape;125;p22"/>
          <p:cNvSpPr/>
          <p:nvPr/>
        </p:nvSpPr>
        <p:spPr>
          <a:xfrm>
            <a:off x="421450" y="1586475"/>
            <a:ext cx="24423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586250" y="1586475"/>
            <a:ext cx="9879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742550" y="1586475"/>
            <a:ext cx="9879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txBox="1"/>
          <p:nvPr/>
        </p:nvSpPr>
        <p:spPr>
          <a:xfrm>
            <a:off x="3144663" y="1846875"/>
            <a:ext cx="6555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r>
              <a:rPr lang="en" baseline="-25000"/>
              <a:t>∞</a:t>
            </a:r>
            <a:r>
              <a:rPr lang="en"/>
              <a:t>,h</a:t>
            </a:r>
            <a:endParaRPr/>
          </a:p>
        </p:txBody>
      </p:sp>
      <p:cxnSp>
        <p:nvCxnSpPr>
          <p:cNvPr id="129" name="Google Shape;129;p22"/>
          <p:cNvCxnSpPr/>
          <p:nvPr/>
        </p:nvCxnSpPr>
        <p:spPr>
          <a:xfrm rot="10800000">
            <a:off x="3010238" y="1673175"/>
            <a:ext cx="0" cy="731400"/>
          </a:xfrm>
          <a:prstGeom prst="straightConnector1">
            <a:avLst/>
          </a:prstGeom>
          <a:noFill/>
          <a:ln w="28575" cap="flat" cmpd="sng">
            <a:solidFill>
              <a:schemeClr val="dk2"/>
            </a:solidFill>
            <a:prstDash val="solid"/>
            <a:round/>
            <a:headEnd type="none" w="med" len="med"/>
            <a:tailEnd type="triangle" w="med" len="med"/>
          </a:ln>
        </p:spPr>
      </p:cxnSp>
      <p:sp>
        <p:nvSpPr>
          <p:cNvPr id="130" name="Google Shape;130;p22"/>
          <p:cNvSpPr txBox="1"/>
          <p:nvPr/>
        </p:nvSpPr>
        <p:spPr>
          <a:xfrm>
            <a:off x="114247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Q̇1</a:t>
            </a:r>
            <a:endParaRPr sz="1100" b="1">
              <a:solidFill>
                <a:srgbClr val="333333"/>
              </a:solidFill>
              <a:highlight>
                <a:srgbClr val="FFFFFF"/>
              </a:highlight>
              <a:latin typeface="HiraKakuPro-W3"/>
              <a:ea typeface="HiraKakuPro-W3"/>
              <a:cs typeface="HiraKakuPro-W3"/>
              <a:sym typeface="HiraKakuPro-W3"/>
            </a:endParaRPr>
          </a:p>
        </p:txBody>
      </p:sp>
      <p:cxnSp>
        <p:nvCxnSpPr>
          <p:cNvPr id="131" name="Google Shape;131;p22"/>
          <p:cNvCxnSpPr>
            <a:stCxn id="126" idx="0"/>
            <a:endCxn id="126" idx="2"/>
          </p:cNvCxnSpPr>
          <p:nvPr/>
        </p:nvCxnSpPr>
        <p:spPr>
          <a:xfrm>
            <a:off x="1080200" y="1586475"/>
            <a:ext cx="0" cy="904800"/>
          </a:xfrm>
          <a:prstGeom prst="straightConnector1">
            <a:avLst/>
          </a:prstGeom>
          <a:noFill/>
          <a:ln w="9525" cap="flat" cmpd="sng">
            <a:solidFill>
              <a:schemeClr val="dk2"/>
            </a:solidFill>
            <a:prstDash val="solid"/>
            <a:round/>
            <a:headEnd type="none" w="med" len="med"/>
            <a:tailEnd type="none" w="med" len="med"/>
          </a:ln>
        </p:spPr>
      </p:cxnSp>
      <p:cxnSp>
        <p:nvCxnSpPr>
          <p:cNvPr id="132" name="Google Shape;132;p22"/>
          <p:cNvCxnSpPr/>
          <p:nvPr/>
        </p:nvCxnSpPr>
        <p:spPr>
          <a:xfrm>
            <a:off x="2224100" y="1586475"/>
            <a:ext cx="0" cy="904800"/>
          </a:xfrm>
          <a:prstGeom prst="straightConnector1">
            <a:avLst/>
          </a:prstGeom>
          <a:noFill/>
          <a:ln w="9525" cap="flat" cmpd="sng">
            <a:solidFill>
              <a:schemeClr val="dk2"/>
            </a:solidFill>
            <a:prstDash val="solid"/>
            <a:round/>
            <a:headEnd type="none" w="med" len="med"/>
            <a:tailEnd type="none" w="med" len="med"/>
          </a:ln>
        </p:spPr>
      </p:cxnSp>
      <p:sp>
        <p:nvSpPr>
          <p:cNvPr id="133" name="Google Shape;133;p22"/>
          <p:cNvSpPr txBox="1"/>
          <p:nvPr/>
        </p:nvSpPr>
        <p:spPr>
          <a:xfrm>
            <a:off x="64622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Q̇1</a:t>
            </a:r>
            <a:endParaRPr/>
          </a:p>
        </p:txBody>
      </p:sp>
      <p:sp>
        <p:nvSpPr>
          <p:cNvPr id="134" name="Google Shape;134;p22"/>
          <p:cNvSpPr txBox="1"/>
          <p:nvPr/>
        </p:nvSpPr>
        <p:spPr>
          <a:xfrm>
            <a:off x="230382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Q̇2</a:t>
            </a:r>
            <a:endParaRPr/>
          </a:p>
        </p:txBody>
      </p:sp>
      <p:sp>
        <p:nvSpPr>
          <p:cNvPr id="135" name="Google Shape;135;p22"/>
          <p:cNvSpPr txBox="1"/>
          <p:nvPr/>
        </p:nvSpPr>
        <p:spPr>
          <a:xfrm>
            <a:off x="1789038"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Q̇2</a:t>
            </a:r>
            <a:endParaRPr/>
          </a:p>
        </p:txBody>
      </p:sp>
      <p:sp>
        <p:nvSpPr>
          <p:cNvPr id="136" name="Google Shape;136;p22"/>
          <p:cNvSpPr/>
          <p:nvPr/>
        </p:nvSpPr>
        <p:spPr>
          <a:xfrm>
            <a:off x="214600" y="1573925"/>
            <a:ext cx="371700" cy="9546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a:t>
            </a:r>
            <a:r>
              <a:rPr lang="en" sz="1200" baseline="-25000"/>
              <a:t>0</a:t>
            </a:r>
            <a:endParaRPr sz="1200" baseline="-25000"/>
          </a:p>
        </p:txBody>
      </p:sp>
      <p:sp>
        <p:nvSpPr>
          <p:cNvPr id="137" name="Google Shape;137;p22"/>
          <p:cNvSpPr txBox="1"/>
          <p:nvPr/>
        </p:nvSpPr>
        <p:spPr>
          <a:xfrm>
            <a:off x="937800" y="2699800"/>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r>
              <a:rPr lang="en" sz="1200" baseline="-25000"/>
              <a:t>1</a:t>
            </a:r>
            <a:endParaRPr sz="1200" baseline="-25000"/>
          </a:p>
        </p:txBody>
      </p:sp>
      <p:sp>
        <p:nvSpPr>
          <p:cNvPr id="138" name="Google Shape;138;p22"/>
          <p:cNvSpPr/>
          <p:nvPr/>
        </p:nvSpPr>
        <p:spPr>
          <a:xfrm rot="-5400000">
            <a:off x="1036950" y="2247400"/>
            <a:ext cx="173400" cy="73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 name="Google Shape;139;p22"/>
          <p:cNvCxnSpPr/>
          <p:nvPr/>
        </p:nvCxnSpPr>
        <p:spPr>
          <a:xfrm flipH="1">
            <a:off x="586250" y="2478800"/>
            <a:ext cx="6900" cy="1255800"/>
          </a:xfrm>
          <a:prstGeom prst="straightConnector1">
            <a:avLst/>
          </a:prstGeom>
          <a:noFill/>
          <a:ln w="9525" cap="flat" cmpd="sng">
            <a:solidFill>
              <a:schemeClr val="dk2"/>
            </a:solidFill>
            <a:prstDash val="solid"/>
            <a:round/>
            <a:headEnd type="none" w="med" len="med"/>
            <a:tailEnd type="triangle" w="med" len="med"/>
          </a:ln>
        </p:spPr>
      </p:cxnSp>
      <p:cxnSp>
        <p:nvCxnSpPr>
          <p:cNvPr id="140" name="Google Shape;140;p22"/>
          <p:cNvCxnSpPr/>
          <p:nvPr/>
        </p:nvCxnSpPr>
        <p:spPr>
          <a:xfrm>
            <a:off x="593025" y="3106700"/>
            <a:ext cx="2249400" cy="4500"/>
          </a:xfrm>
          <a:prstGeom prst="straightConnector1">
            <a:avLst/>
          </a:prstGeom>
          <a:noFill/>
          <a:ln w="9525" cap="flat" cmpd="sng">
            <a:solidFill>
              <a:schemeClr val="dk2"/>
            </a:solidFill>
            <a:prstDash val="solid"/>
            <a:round/>
            <a:headEnd type="none" w="med" len="med"/>
            <a:tailEnd type="triangle" w="med" len="med"/>
          </a:ln>
        </p:spPr>
      </p:cxnSp>
      <p:sp>
        <p:nvSpPr>
          <p:cNvPr id="141" name="Google Shape;141;p22"/>
          <p:cNvSpPr txBox="1"/>
          <p:nvPr/>
        </p:nvSpPr>
        <p:spPr>
          <a:xfrm>
            <a:off x="2545725" y="3177425"/>
            <a:ext cx="253800" cy="3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42" name="Google Shape;142;p22"/>
          <p:cNvSpPr txBox="1"/>
          <p:nvPr/>
        </p:nvSpPr>
        <p:spPr>
          <a:xfrm>
            <a:off x="204000" y="1069902"/>
            <a:ext cx="35418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Center pin modeled as insulated wall</a:t>
            </a:r>
            <a:endParaRPr sz="1600"/>
          </a:p>
        </p:txBody>
      </p:sp>
      <p:sp>
        <p:nvSpPr>
          <p:cNvPr id="143" name="Google Shape;143;p22"/>
          <p:cNvSpPr/>
          <p:nvPr/>
        </p:nvSpPr>
        <p:spPr>
          <a:xfrm>
            <a:off x="602813" y="1607800"/>
            <a:ext cx="964500" cy="867900"/>
          </a:xfrm>
          <a:prstGeom prst="rect">
            <a:avLst/>
          </a:prstGeom>
          <a:solidFill>
            <a:srgbClr val="FFFF00">
              <a:alpha val="224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748475" y="1599150"/>
            <a:ext cx="964500" cy="867900"/>
          </a:xfrm>
          <a:prstGeom prst="rect">
            <a:avLst/>
          </a:prstGeom>
          <a:solidFill>
            <a:srgbClr val="00FF00">
              <a:alpha val="224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txBox="1"/>
          <p:nvPr/>
        </p:nvSpPr>
        <p:spPr>
          <a:xfrm>
            <a:off x="2032738" y="2705988"/>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r>
              <a:rPr lang="en" sz="1200" baseline="-25000"/>
              <a:t>2</a:t>
            </a:r>
            <a:endParaRPr sz="1200" baseline="-25000"/>
          </a:p>
        </p:txBody>
      </p:sp>
      <p:sp>
        <p:nvSpPr>
          <p:cNvPr id="146" name="Google Shape;146;p22"/>
          <p:cNvSpPr/>
          <p:nvPr/>
        </p:nvSpPr>
        <p:spPr>
          <a:xfrm rot="-5400000">
            <a:off x="2131888" y="2253588"/>
            <a:ext cx="173400" cy="73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txBox="1"/>
          <p:nvPr/>
        </p:nvSpPr>
        <p:spPr>
          <a:xfrm>
            <a:off x="1510425" y="2695625"/>
            <a:ext cx="1689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C</a:t>
            </a:r>
            <a:endParaRPr sz="1200"/>
          </a:p>
        </p:txBody>
      </p:sp>
      <p:sp>
        <p:nvSpPr>
          <p:cNvPr id="148" name="Google Shape;148;p22"/>
          <p:cNvSpPr/>
          <p:nvPr/>
        </p:nvSpPr>
        <p:spPr>
          <a:xfrm rot="-5400000">
            <a:off x="1584425" y="2442725"/>
            <a:ext cx="173400" cy="332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2"/>
          <p:cNvCxnSpPr/>
          <p:nvPr/>
        </p:nvCxnSpPr>
        <p:spPr>
          <a:xfrm flipH="1">
            <a:off x="2838088" y="2478800"/>
            <a:ext cx="6900" cy="1255800"/>
          </a:xfrm>
          <a:prstGeom prst="straightConnector1">
            <a:avLst/>
          </a:prstGeom>
          <a:noFill/>
          <a:ln w="9525" cap="flat" cmpd="sng">
            <a:solidFill>
              <a:schemeClr val="dk2"/>
            </a:solidFill>
            <a:prstDash val="solid"/>
            <a:round/>
            <a:headEnd type="none" w="med" len="med"/>
            <a:tailEnd type="triangle" w="med" len="med"/>
          </a:ln>
        </p:spPr>
      </p:cxnSp>
      <p:sp>
        <p:nvSpPr>
          <p:cNvPr id="150" name="Google Shape;150;p22"/>
          <p:cNvSpPr txBox="1"/>
          <p:nvPr/>
        </p:nvSpPr>
        <p:spPr>
          <a:xfrm>
            <a:off x="2936950" y="3554900"/>
            <a:ext cx="5484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T=T</a:t>
            </a:r>
            <a:r>
              <a:rPr lang="en" sz="1200" baseline="-25000"/>
              <a:t>1</a:t>
            </a:r>
            <a:endParaRPr sz="1200" baseline="-25000"/>
          </a:p>
        </p:txBody>
      </p:sp>
      <p:pic>
        <p:nvPicPr>
          <p:cNvPr id="151" name="Google Shape;151;p22"/>
          <p:cNvPicPr preferRelativeResize="0"/>
          <p:nvPr/>
        </p:nvPicPr>
        <p:blipFill>
          <a:blip r:embed="rId4">
            <a:alphaModFix/>
          </a:blip>
          <a:stretch>
            <a:fillRect/>
          </a:stretch>
        </p:blipFill>
        <p:spPr>
          <a:xfrm>
            <a:off x="646225" y="3415500"/>
            <a:ext cx="781050" cy="63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204000" y="407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Formulation: Thermal Performance</a:t>
            </a:r>
            <a:endParaRPr/>
          </a:p>
        </p:txBody>
      </p:sp>
      <p:sp>
        <p:nvSpPr>
          <p:cNvPr id="157" name="Google Shape;157;p23"/>
          <p:cNvSpPr txBox="1">
            <a:spLocks noGrp="1"/>
          </p:cNvSpPr>
          <p:nvPr>
            <p:ph type="body" idx="1"/>
          </p:nvPr>
        </p:nvSpPr>
        <p:spPr>
          <a:xfrm>
            <a:off x="5427125" y="815825"/>
            <a:ext cx="3585600" cy="267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00"/>
          </a:p>
          <a:p>
            <a:pPr marL="0" lvl="0" indent="0" algn="l" rtl="0">
              <a:lnSpc>
                <a:spcPct val="100000"/>
              </a:lnSpc>
              <a:spcBef>
                <a:spcPts val="1600"/>
              </a:spcBef>
              <a:spcAft>
                <a:spcPts val="0"/>
              </a:spcAft>
              <a:buNone/>
            </a:pPr>
            <a:r>
              <a:rPr lang="en" sz="1600" i="1"/>
              <a:t>D </a:t>
            </a:r>
            <a:r>
              <a:rPr lang="en" sz="1600"/>
              <a:t>is the diameter of the cell.</a:t>
            </a:r>
            <a:endParaRPr sz="1600"/>
          </a:p>
          <a:p>
            <a:pPr marL="0" lvl="0" indent="0" algn="l" rtl="0">
              <a:lnSpc>
                <a:spcPct val="100000"/>
              </a:lnSpc>
              <a:spcBef>
                <a:spcPts val="1600"/>
              </a:spcBef>
              <a:spcAft>
                <a:spcPts val="0"/>
              </a:spcAft>
              <a:buNone/>
            </a:pPr>
            <a:r>
              <a:rPr lang="en" sz="1600"/>
              <a:t>Boundary Conditions:</a:t>
            </a:r>
            <a:endParaRPr sz="1600"/>
          </a:p>
          <a:p>
            <a:pPr marL="0" lvl="0" indent="0" algn="l" rtl="0">
              <a:lnSpc>
                <a:spcPct val="100000"/>
              </a:lnSpc>
              <a:spcBef>
                <a:spcPts val="1600"/>
              </a:spcBef>
              <a:spcAft>
                <a:spcPts val="0"/>
              </a:spcAft>
              <a:buNone/>
            </a:pPr>
            <a:endParaRPr sz="1200">
              <a:solidFill>
                <a:srgbClr val="000000"/>
              </a:solidFill>
            </a:endParaRPr>
          </a:p>
          <a:p>
            <a:pPr marL="0" lvl="0" indent="0" algn="l" rtl="0">
              <a:lnSpc>
                <a:spcPct val="100000"/>
              </a:lnSpc>
              <a:spcBef>
                <a:spcPts val="1600"/>
              </a:spcBef>
              <a:spcAft>
                <a:spcPts val="0"/>
              </a:spcAft>
              <a:buNone/>
            </a:pPr>
            <a:endParaRPr sz="1200">
              <a:solidFill>
                <a:srgbClr val="000000"/>
              </a:solidFill>
            </a:endParaRPr>
          </a:p>
          <a:p>
            <a:pPr marL="0" lvl="0" indent="0" algn="l" rtl="0">
              <a:lnSpc>
                <a:spcPct val="100000"/>
              </a:lnSpc>
              <a:spcBef>
                <a:spcPts val="1600"/>
              </a:spcBef>
              <a:spcAft>
                <a:spcPts val="0"/>
              </a:spcAft>
              <a:buNone/>
            </a:pPr>
            <a:endParaRPr sz="1200">
              <a:solidFill>
                <a:srgbClr val="000000"/>
              </a:solidFill>
            </a:endParaRPr>
          </a:p>
          <a:p>
            <a:pPr marL="0" lvl="0" indent="0" algn="l" rtl="0">
              <a:lnSpc>
                <a:spcPct val="100000"/>
              </a:lnSpc>
              <a:spcBef>
                <a:spcPts val="1600"/>
              </a:spcBef>
              <a:spcAft>
                <a:spcPts val="0"/>
              </a:spcAft>
              <a:buNone/>
            </a:pPr>
            <a:endParaRPr sz="1200">
              <a:solidFill>
                <a:schemeClr val="dk1"/>
              </a:solidFill>
              <a:highlight>
                <a:schemeClr val="lt1"/>
              </a:highlight>
            </a:endParaRPr>
          </a:p>
          <a:p>
            <a:pPr marL="0" lvl="0" indent="0" algn="l" rtl="0">
              <a:lnSpc>
                <a:spcPct val="100000"/>
              </a:lnSpc>
              <a:spcBef>
                <a:spcPts val="1600"/>
              </a:spcBef>
              <a:spcAft>
                <a:spcPts val="0"/>
              </a:spcAft>
              <a:buNone/>
            </a:pPr>
            <a:endParaRPr sz="1200">
              <a:solidFill>
                <a:schemeClr val="dk1"/>
              </a:solidFill>
              <a:highlight>
                <a:schemeClr val="lt1"/>
              </a:highlight>
            </a:endParaRPr>
          </a:p>
          <a:p>
            <a:pPr marL="0" lvl="0" indent="0" algn="l" rtl="0">
              <a:lnSpc>
                <a:spcPct val="100000"/>
              </a:lnSpc>
              <a:spcBef>
                <a:spcPts val="1600"/>
              </a:spcBef>
              <a:spcAft>
                <a:spcPts val="0"/>
              </a:spcAft>
              <a:buNone/>
            </a:pPr>
            <a:r>
              <a:rPr lang="en" sz="1600">
                <a:solidFill>
                  <a:schemeClr val="dk1"/>
                </a:solidFill>
                <a:highlight>
                  <a:schemeClr val="lt1"/>
                </a:highlight>
              </a:rPr>
              <a:t>𝞴 is the equivalent thermal conductivity. s(separator), cc(current collector), n(negative), p(positive)</a:t>
            </a:r>
            <a:endParaRPr sz="1600">
              <a:solidFill>
                <a:schemeClr val="dk1"/>
              </a:solidFill>
              <a:highlight>
                <a:schemeClr val="lt1"/>
              </a:highlight>
            </a:endParaRPr>
          </a:p>
          <a:p>
            <a:pPr marL="0" lvl="0" indent="0" algn="l" rtl="0">
              <a:lnSpc>
                <a:spcPct val="100000"/>
              </a:lnSpc>
              <a:spcBef>
                <a:spcPts val="1600"/>
              </a:spcBef>
              <a:spcAft>
                <a:spcPts val="0"/>
              </a:spcAft>
              <a:buNone/>
            </a:pPr>
            <a:endParaRPr sz="1200">
              <a:solidFill>
                <a:schemeClr val="dk1"/>
              </a:solidFill>
              <a:highlight>
                <a:schemeClr val="lt1"/>
              </a:highlight>
            </a:endParaRPr>
          </a:p>
          <a:p>
            <a:pPr marL="0" lvl="0" indent="0" algn="l" rtl="0">
              <a:lnSpc>
                <a:spcPct val="100000"/>
              </a:lnSpc>
              <a:spcBef>
                <a:spcPts val="1600"/>
              </a:spcBef>
              <a:spcAft>
                <a:spcPts val="1600"/>
              </a:spcAft>
              <a:buNone/>
            </a:pPr>
            <a:endParaRPr sz="1500"/>
          </a:p>
        </p:txBody>
      </p:sp>
      <p:sp>
        <p:nvSpPr>
          <p:cNvPr id="158" name="Google Shape;158;p23"/>
          <p:cNvSpPr/>
          <p:nvPr/>
        </p:nvSpPr>
        <p:spPr>
          <a:xfrm>
            <a:off x="421450" y="1586475"/>
            <a:ext cx="24423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586250" y="1586475"/>
            <a:ext cx="9879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1742550" y="1586475"/>
            <a:ext cx="987900" cy="90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txBox="1"/>
          <p:nvPr/>
        </p:nvSpPr>
        <p:spPr>
          <a:xfrm>
            <a:off x="3144663" y="1846875"/>
            <a:ext cx="6555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r>
              <a:rPr lang="en" baseline="-25000"/>
              <a:t>∞</a:t>
            </a:r>
            <a:r>
              <a:rPr lang="en"/>
              <a:t>,h</a:t>
            </a:r>
            <a:endParaRPr/>
          </a:p>
        </p:txBody>
      </p:sp>
      <p:cxnSp>
        <p:nvCxnSpPr>
          <p:cNvPr id="162" name="Google Shape;162;p23"/>
          <p:cNvCxnSpPr/>
          <p:nvPr/>
        </p:nvCxnSpPr>
        <p:spPr>
          <a:xfrm rot="10800000">
            <a:off x="3010238" y="1673175"/>
            <a:ext cx="0" cy="731400"/>
          </a:xfrm>
          <a:prstGeom prst="straightConnector1">
            <a:avLst/>
          </a:prstGeom>
          <a:noFill/>
          <a:ln w="28575" cap="flat" cmpd="sng">
            <a:solidFill>
              <a:schemeClr val="dk2"/>
            </a:solidFill>
            <a:prstDash val="solid"/>
            <a:round/>
            <a:headEnd type="none" w="med" len="med"/>
            <a:tailEnd type="triangle" w="med" len="med"/>
          </a:ln>
        </p:spPr>
      </p:cxnSp>
      <p:sp>
        <p:nvSpPr>
          <p:cNvPr id="163" name="Google Shape;163;p23"/>
          <p:cNvSpPr txBox="1"/>
          <p:nvPr/>
        </p:nvSpPr>
        <p:spPr>
          <a:xfrm>
            <a:off x="114247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Q̇1</a:t>
            </a:r>
            <a:endParaRPr sz="1100" b="1">
              <a:solidFill>
                <a:srgbClr val="333333"/>
              </a:solidFill>
              <a:highlight>
                <a:srgbClr val="FFFFFF"/>
              </a:highlight>
              <a:latin typeface="HiraKakuPro-W3"/>
              <a:ea typeface="HiraKakuPro-W3"/>
              <a:cs typeface="HiraKakuPro-W3"/>
              <a:sym typeface="HiraKakuPro-W3"/>
            </a:endParaRPr>
          </a:p>
        </p:txBody>
      </p:sp>
      <p:cxnSp>
        <p:nvCxnSpPr>
          <p:cNvPr id="164" name="Google Shape;164;p23"/>
          <p:cNvCxnSpPr>
            <a:stCxn id="159" idx="0"/>
            <a:endCxn id="159" idx="2"/>
          </p:cNvCxnSpPr>
          <p:nvPr/>
        </p:nvCxnSpPr>
        <p:spPr>
          <a:xfrm>
            <a:off x="1080200" y="1586475"/>
            <a:ext cx="0" cy="9048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3"/>
          <p:cNvCxnSpPr/>
          <p:nvPr/>
        </p:nvCxnSpPr>
        <p:spPr>
          <a:xfrm>
            <a:off x="2224100" y="1586475"/>
            <a:ext cx="0" cy="9048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3"/>
          <p:cNvSpPr txBox="1"/>
          <p:nvPr/>
        </p:nvSpPr>
        <p:spPr>
          <a:xfrm>
            <a:off x="64622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Q̇1</a:t>
            </a:r>
            <a:endParaRPr/>
          </a:p>
        </p:txBody>
      </p:sp>
      <p:sp>
        <p:nvSpPr>
          <p:cNvPr id="167" name="Google Shape;167;p23"/>
          <p:cNvSpPr txBox="1"/>
          <p:nvPr/>
        </p:nvSpPr>
        <p:spPr>
          <a:xfrm>
            <a:off x="2303825"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Q̇2</a:t>
            </a:r>
            <a:endParaRPr/>
          </a:p>
        </p:txBody>
      </p:sp>
      <p:sp>
        <p:nvSpPr>
          <p:cNvPr id="168" name="Google Shape;168;p23"/>
          <p:cNvSpPr txBox="1"/>
          <p:nvPr/>
        </p:nvSpPr>
        <p:spPr>
          <a:xfrm>
            <a:off x="1789038" y="1859175"/>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333333"/>
                </a:solidFill>
                <a:highlight>
                  <a:srgbClr val="FFFFFF"/>
                </a:highlight>
                <a:latin typeface="HiraKakuPro-W3"/>
                <a:ea typeface="HiraKakuPro-W3"/>
                <a:cs typeface="HiraKakuPro-W3"/>
                <a:sym typeface="HiraKakuPro-W3"/>
              </a:rPr>
              <a:t>Q̇2</a:t>
            </a:r>
            <a:endParaRPr/>
          </a:p>
        </p:txBody>
      </p:sp>
      <p:sp>
        <p:nvSpPr>
          <p:cNvPr id="169" name="Google Shape;169;p23"/>
          <p:cNvSpPr/>
          <p:nvPr/>
        </p:nvSpPr>
        <p:spPr>
          <a:xfrm>
            <a:off x="214600" y="1573925"/>
            <a:ext cx="371700" cy="9546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T</a:t>
            </a:r>
            <a:r>
              <a:rPr lang="en" sz="1200" baseline="-25000"/>
              <a:t>0</a:t>
            </a:r>
            <a:endParaRPr sz="1200" baseline="-25000"/>
          </a:p>
        </p:txBody>
      </p:sp>
      <p:sp>
        <p:nvSpPr>
          <p:cNvPr id="170" name="Google Shape;170;p23"/>
          <p:cNvSpPr txBox="1"/>
          <p:nvPr/>
        </p:nvSpPr>
        <p:spPr>
          <a:xfrm>
            <a:off x="937800" y="2699800"/>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r>
              <a:rPr lang="en" sz="1200" baseline="-25000"/>
              <a:t>1</a:t>
            </a:r>
            <a:endParaRPr sz="1200" baseline="-25000"/>
          </a:p>
        </p:txBody>
      </p:sp>
      <p:sp>
        <p:nvSpPr>
          <p:cNvPr id="171" name="Google Shape;171;p23"/>
          <p:cNvSpPr/>
          <p:nvPr/>
        </p:nvSpPr>
        <p:spPr>
          <a:xfrm rot="-5400000">
            <a:off x="1036950" y="2247400"/>
            <a:ext cx="173400" cy="73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23"/>
          <p:cNvCxnSpPr/>
          <p:nvPr/>
        </p:nvCxnSpPr>
        <p:spPr>
          <a:xfrm flipH="1">
            <a:off x="586250" y="2478800"/>
            <a:ext cx="6900" cy="1255800"/>
          </a:xfrm>
          <a:prstGeom prst="straightConnector1">
            <a:avLst/>
          </a:prstGeom>
          <a:noFill/>
          <a:ln w="9525" cap="flat" cmpd="sng">
            <a:solidFill>
              <a:schemeClr val="dk2"/>
            </a:solidFill>
            <a:prstDash val="solid"/>
            <a:round/>
            <a:headEnd type="none" w="med" len="med"/>
            <a:tailEnd type="triangle" w="med" len="med"/>
          </a:ln>
        </p:spPr>
      </p:cxnSp>
      <p:cxnSp>
        <p:nvCxnSpPr>
          <p:cNvPr id="173" name="Google Shape;173;p23"/>
          <p:cNvCxnSpPr/>
          <p:nvPr/>
        </p:nvCxnSpPr>
        <p:spPr>
          <a:xfrm>
            <a:off x="593025" y="3106700"/>
            <a:ext cx="2249400" cy="4500"/>
          </a:xfrm>
          <a:prstGeom prst="straightConnector1">
            <a:avLst/>
          </a:prstGeom>
          <a:noFill/>
          <a:ln w="9525" cap="flat" cmpd="sng">
            <a:solidFill>
              <a:schemeClr val="dk2"/>
            </a:solidFill>
            <a:prstDash val="solid"/>
            <a:round/>
            <a:headEnd type="none" w="med" len="med"/>
            <a:tailEnd type="triangle" w="med" len="med"/>
          </a:ln>
        </p:spPr>
      </p:cxnSp>
      <p:sp>
        <p:nvSpPr>
          <p:cNvPr id="174" name="Google Shape;174;p23"/>
          <p:cNvSpPr txBox="1"/>
          <p:nvPr/>
        </p:nvSpPr>
        <p:spPr>
          <a:xfrm>
            <a:off x="2545725" y="3177425"/>
            <a:ext cx="253800" cy="3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endParaRPr sz="1200"/>
          </a:p>
        </p:txBody>
      </p:sp>
      <p:sp>
        <p:nvSpPr>
          <p:cNvPr id="175" name="Google Shape;175;p23"/>
          <p:cNvSpPr txBox="1"/>
          <p:nvPr/>
        </p:nvSpPr>
        <p:spPr>
          <a:xfrm>
            <a:off x="204000" y="1089813"/>
            <a:ext cx="35418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Center pin modeled as insulated wall</a:t>
            </a:r>
            <a:endParaRPr sz="1600"/>
          </a:p>
        </p:txBody>
      </p:sp>
      <p:sp>
        <p:nvSpPr>
          <p:cNvPr id="176" name="Google Shape;176;p23"/>
          <p:cNvSpPr/>
          <p:nvPr/>
        </p:nvSpPr>
        <p:spPr>
          <a:xfrm>
            <a:off x="602813" y="1607800"/>
            <a:ext cx="964500" cy="867900"/>
          </a:xfrm>
          <a:prstGeom prst="rect">
            <a:avLst/>
          </a:prstGeom>
          <a:solidFill>
            <a:srgbClr val="FFFF00">
              <a:alpha val="224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1748475" y="1599150"/>
            <a:ext cx="964500" cy="867900"/>
          </a:xfrm>
          <a:prstGeom prst="rect">
            <a:avLst/>
          </a:prstGeom>
          <a:solidFill>
            <a:srgbClr val="00FF00">
              <a:alpha val="224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p:nvPr/>
        </p:nvSpPr>
        <p:spPr>
          <a:xfrm>
            <a:off x="2032738" y="2705988"/>
            <a:ext cx="3717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X</a:t>
            </a:r>
            <a:r>
              <a:rPr lang="en" sz="1200" baseline="-25000"/>
              <a:t>2</a:t>
            </a:r>
            <a:endParaRPr sz="1200" baseline="-25000"/>
          </a:p>
        </p:txBody>
      </p:sp>
      <p:sp>
        <p:nvSpPr>
          <p:cNvPr id="179" name="Google Shape;179;p23"/>
          <p:cNvSpPr/>
          <p:nvPr/>
        </p:nvSpPr>
        <p:spPr>
          <a:xfrm rot="-5400000">
            <a:off x="2131888" y="2253588"/>
            <a:ext cx="173400" cy="731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txBox="1"/>
          <p:nvPr/>
        </p:nvSpPr>
        <p:spPr>
          <a:xfrm>
            <a:off x="1510425" y="2695625"/>
            <a:ext cx="1689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C</a:t>
            </a:r>
            <a:endParaRPr sz="1200"/>
          </a:p>
        </p:txBody>
      </p:sp>
      <p:sp>
        <p:nvSpPr>
          <p:cNvPr id="181" name="Google Shape;181;p23"/>
          <p:cNvSpPr/>
          <p:nvPr/>
        </p:nvSpPr>
        <p:spPr>
          <a:xfrm rot="-5400000">
            <a:off x="1584425" y="2442725"/>
            <a:ext cx="173400" cy="332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23"/>
          <p:cNvCxnSpPr/>
          <p:nvPr/>
        </p:nvCxnSpPr>
        <p:spPr>
          <a:xfrm flipH="1">
            <a:off x="2838088" y="2478800"/>
            <a:ext cx="6900" cy="1255800"/>
          </a:xfrm>
          <a:prstGeom prst="straightConnector1">
            <a:avLst/>
          </a:prstGeom>
          <a:noFill/>
          <a:ln w="9525" cap="flat" cmpd="sng">
            <a:solidFill>
              <a:schemeClr val="dk2"/>
            </a:solidFill>
            <a:prstDash val="solid"/>
            <a:round/>
            <a:headEnd type="none" w="med" len="med"/>
            <a:tailEnd type="triangle" w="med" len="med"/>
          </a:ln>
        </p:spPr>
      </p:cxnSp>
      <p:sp>
        <p:nvSpPr>
          <p:cNvPr id="183" name="Google Shape;183;p23"/>
          <p:cNvSpPr txBox="1"/>
          <p:nvPr/>
        </p:nvSpPr>
        <p:spPr>
          <a:xfrm>
            <a:off x="2936950" y="3554900"/>
            <a:ext cx="548400" cy="3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T=T</a:t>
            </a:r>
            <a:r>
              <a:rPr lang="en" sz="1200" baseline="-25000"/>
              <a:t>1</a:t>
            </a:r>
            <a:endParaRPr sz="1200" baseline="-25000"/>
          </a:p>
        </p:txBody>
      </p:sp>
      <p:pic>
        <p:nvPicPr>
          <p:cNvPr id="184" name="Google Shape;184;p23"/>
          <p:cNvPicPr preferRelativeResize="0"/>
          <p:nvPr/>
        </p:nvPicPr>
        <p:blipFill>
          <a:blip r:embed="rId3">
            <a:alphaModFix/>
          </a:blip>
          <a:stretch>
            <a:fillRect/>
          </a:stretch>
        </p:blipFill>
        <p:spPr>
          <a:xfrm>
            <a:off x="158275" y="4086225"/>
            <a:ext cx="3200400" cy="1057275"/>
          </a:xfrm>
          <a:prstGeom prst="rect">
            <a:avLst/>
          </a:prstGeom>
          <a:noFill/>
          <a:ln>
            <a:noFill/>
          </a:ln>
        </p:spPr>
      </p:pic>
      <p:pic>
        <p:nvPicPr>
          <p:cNvPr id="185" name="Google Shape;185;p23"/>
          <p:cNvPicPr preferRelativeResize="0"/>
          <p:nvPr/>
        </p:nvPicPr>
        <p:blipFill>
          <a:blip r:embed="rId4">
            <a:alphaModFix/>
          </a:blip>
          <a:stretch>
            <a:fillRect/>
          </a:stretch>
        </p:blipFill>
        <p:spPr>
          <a:xfrm>
            <a:off x="646225" y="3415500"/>
            <a:ext cx="781050" cy="638175"/>
          </a:xfrm>
          <a:prstGeom prst="rect">
            <a:avLst/>
          </a:prstGeom>
          <a:noFill/>
          <a:ln>
            <a:noFill/>
          </a:ln>
        </p:spPr>
      </p:pic>
      <p:pic>
        <p:nvPicPr>
          <p:cNvPr id="186" name="Google Shape;186;p23"/>
          <p:cNvPicPr preferRelativeResize="0"/>
          <p:nvPr/>
        </p:nvPicPr>
        <p:blipFill>
          <a:blip r:embed="rId5">
            <a:alphaModFix/>
          </a:blip>
          <a:stretch>
            <a:fillRect/>
          </a:stretch>
        </p:blipFill>
        <p:spPr>
          <a:xfrm>
            <a:off x="6410300" y="584850"/>
            <a:ext cx="1619250" cy="666750"/>
          </a:xfrm>
          <a:prstGeom prst="rect">
            <a:avLst/>
          </a:prstGeom>
          <a:noFill/>
          <a:ln>
            <a:noFill/>
          </a:ln>
        </p:spPr>
      </p:pic>
      <p:pic>
        <p:nvPicPr>
          <p:cNvPr id="187" name="Google Shape;187;p23"/>
          <p:cNvPicPr preferRelativeResize="0"/>
          <p:nvPr/>
        </p:nvPicPr>
        <p:blipFill>
          <a:blip r:embed="rId6">
            <a:alphaModFix/>
          </a:blip>
          <a:stretch>
            <a:fillRect/>
          </a:stretch>
        </p:blipFill>
        <p:spPr>
          <a:xfrm>
            <a:off x="5857850" y="2045475"/>
            <a:ext cx="2724150" cy="205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000000"/>
                </a:solidFill>
              </a:rPr>
              <a:t>Specific Energy Density</a:t>
            </a:r>
            <a:endParaRPr>
              <a:solidFill>
                <a:srgbClr val="000000"/>
              </a:solidFill>
            </a:endParaRPr>
          </a:p>
          <a:p>
            <a:pPr marL="0" lvl="0" indent="0" algn="l" rtl="0">
              <a:spcBef>
                <a:spcPts val="1600"/>
              </a:spcBef>
              <a:spcAft>
                <a:spcPts val="0"/>
              </a:spcAft>
              <a:buNone/>
            </a:pPr>
            <a:endParaRPr/>
          </a:p>
        </p:txBody>
      </p:sp>
      <p:sp>
        <p:nvSpPr>
          <p:cNvPr id="193" name="Google Shape;19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63500" marR="25400" lvl="0" indent="0" algn="l" rtl="0">
              <a:spcBef>
                <a:spcPts val="0"/>
              </a:spcBef>
              <a:spcAft>
                <a:spcPts val="0"/>
              </a:spcAft>
              <a:buNone/>
            </a:pP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r>
              <a:rPr lang="en" sz="1600" dirty="0">
                <a:solidFill>
                  <a:schemeClr val="dk1"/>
                </a:solidFill>
                <a:highlight>
                  <a:srgbClr val="FFFFFF"/>
                </a:highlight>
              </a:rPr>
              <a:t>Mass Of the Cell </a:t>
            </a: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r>
              <a:rPr lang="en" sz="1600" dirty="0">
                <a:solidFill>
                  <a:schemeClr val="dk1"/>
                </a:solidFill>
                <a:highlight>
                  <a:srgbClr val="FFFFFF"/>
                </a:highlight>
              </a:rPr>
              <a:t>Total Energy Stored</a:t>
            </a: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endParaRPr sz="1600" dirty="0">
              <a:solidFill>
                <a:schemeClr val="dk1"/>
              </a:solidFill>
              <a:highlight>
                <a:srgbClr val="FFFFFF"/>
              </a:highlight>
            </a:endParaRPr>
          </a:p>
          <a:p>
            <a:pPr marL="63500" marR="25400" lvl="0" indent="0" algn="l" rtl="0">
              <a:lnSpc>
                <a:spcPct val="150000"/>
              </a:lnSpc>
              <a:spcBef>
                <a:spcPts val="0"/>
              </a:spcBef>
              <a:spcAft>
                <a:spcPts val="0"/>
              </a:spcAft>
              <a:buNone/>
            </a:pPr>
            <a:endParaRPr sz="1600" dirty="0">
              <a:solidFill>
                <a:schemeClr val="dk1"/>
              </a:solidFill>
              <a:highlight>
                <a:srgbClr val="FFFFFF"/>
              </a:highlight>
            </a:endParaRPr>
          </a:p>
          <a:p>
            <a:pPr marL="63500" marR="25400" lvl="0" indent="0" algn="l" rtl="0">
              <a:lnSpc>
                <a:spcPct val="150000"/>
              </a:lnSpc>
              <a:spcBef>
                <a:spcPts val="0"/>
              </a:spcBef>
              <a:spcAft>
                <a:spcPts val="0"/>
              </a:spcAft>
              <a:buClr>
                <a:schemeClr val="dk1"/>
              </a:buClr>
              <a:buSzPts val="1100"/>
              <a:buFont typeface="Arial"/>
              <a:buNone/>
            </a:pPr>
            <a:r>
              <a:rPr lang="en" sz="1600" dirty="0">
                <a:solidFill>
                  <a:schemeClr val="dk1"/>
                </a:solidFill>
                <a:highlight>
                  <a:srgbClr val="FFFFFF"/>
                </a:highlight>
              </a:rPr>
              <a:t>Specific Energy Density 						[1]    </a:t>
            </a:r>
            <a:endParaRPr sz="1600" baseline="-25000" dirty="0">
              <a:solidFill>
                <a:schemeClr val="dk1"/>
              </a:solidFill>
            </a:endParaRPr>
          </a:p>
          <a:p>
            <a:pPr marL="0" lvl="0" indent="0" algn="l" rtl="0">
              <a:spcBef>
                <a:spcPts val="0"/>
              </a:spcBef>
              <a:spcAft>
                <a:spcPts val="1600"/>
              </a:spcAft>
              <a:buNone/>
            </a:pPr>
            <a:endParaRPr sz="1600" dirty="0"/>
          </a:p>
        </p:txBody>
      </p:sp>
      <p:pic>
        <p:nvPicPr>
          <p:cNvPr id="194" name="Google Shape;194;p24"/>
          <p:cNvPicPr preferRelativeResize="0"/>
          <p:nvPr/>
        </p:nvPicPr>
        <p:blipFill>
          <a:blip r:embed="rId3">
            <a:alphaModFix/>
          </a:blip>
          <a:stretch>
            <a:fillRect/>
          </a:stretch>
        </p:blipFill>
        <p:spPr>
          <a:xfrm>
            <a:off x="4404400" y="1443563"/>
            <a:ext cx="1769475" cy="362525"/>
          </a:xfrm>
          <a:prstGeom prst="rect">
            <a:avLst/>
          </a:prstGeom>
          <a:noFill/>
          <a:ln>
            <a:noFill/>
          </a:ln>
        </p:spPr>
      </p:pic>
      <p:pic>
        <p:nvPicPr>
          <p:cNvPr id="195" name="Google Shape;195;p24"/>
          <p:cNvPicPr preferRelativeResize="0"/>
          <p:nvPr/>
        </p:nvPicPr>
        <p:blipFill>
          <a:blip r:embed="rId4">
            <a:alphaModFix/>
          </a:blip>
          <a:stretch>
            <a:fillRect/>
          </a:stretch>
        </p:blipFill>
        <p:spPr>
          <a:xfrm>
            <a:off x="3236499" y="3430118"/>
            <a:ext cx="4105275" cy="904875"/>
          </a:xfrm>
          <a:prstGeom prst="rect">
            <a:avLst/>
          </a:prstGeom>
          <a:noFill/>
          <a:ln>
            <a:noFill/>
          </a:ln>
        </p:spPr>
      </p:pic>
      <p:pic>
        <p:nvPicPr>
          <p:cNvPr id="196" name="Google Shape;196;p24"/>
          <p:cNvPicPr preferRelativeResize="0"/>
          <p:nvPr/>
        </p:nvPicPr>
        <p:blipFill rotWithShape="1">
          <a:blip r:embed="rId5">
            <a:alphaModFix/>
          </a:blip>
          <a:srcRect t="-3914" b="-3914"/>
          <a:stretch/>
        </p:blipFill>
        <p:spPr>
          <a:xfrm>
            <a:off x="4836707" y="2231930"/>
            <a:ext cx="1380600" cy="90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Plan for next steps</a:t>
            </a:r>
            <a:endParaRPr/>
          </a:p>
        </p:txBody>
      </p:sp>
      <p:sp>
        <p:nvSpPr>
          <p:cNvPr id="202" name="Google Shape;202;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Char char="●"/>
            </a:pPr>
            <a:r>
              <a:rPr lang="en">
                <a:solidFill>
                  <a:srgbClr val="000000"/>
                </a:solidFill>
              </a:rPr>
              <a:t>Further Refine the Objective Functions</a:t>
            </a:r>
            <a:endParaRPr>
              <a:solidFill>
                <a:srgbClr val="000000"/>
              </a:solidFill>
            </a:endParaRPr>
          </a:p>
          <a:p>
            <a:pPr marL="914400" lvl="1" indent="-330200" algn="l" rtl="0">
              <a:lnSpc>
                <a:spcPct val="150000"/>
              </a:lnSpc>
              <a:spcBef>
                <a:spcPts val="0"/>
              </a:spcBef>
              <a:spcAft>
                <a:spcPts val="0"/>
              </a:spcAft>
              <a:buClr>
                <a:srgbClr val="000000"/>
              </a:buClr>
              <a:buSzPts val="1600"/>
              <a:buChar char="○"/>
            </a:pPr>
            <a:r>
              <a:rPr lang="en" sz="1600">
                <a:solidFill>
                  <a:srgbClr val="000000"/>
                </a:solidFill>
              </a:rPr>
              <a:t>Formulate more explicit governing equations for the thermal processes involved</a:t>
            </a:r>
            <a:endParaRPr sz="1600">
              <a:solidFill>
                <a:srgbClr val="000000"/>
              </a:solidFill>
            </a:endParaRPr>
          </a:p>
          <a:p>
            <a:pPr marL="914400" lvl="1" indent="-330200" algn="l" rtl="0">
              <a:lnSpc>
                <a:spcPct val="150000"/>
              </a:lnSpc>
              <a:spcBef>
                <a:spcPts val="0"/>
              </a:spcBef>
              <a:spcAft>
                <a:spcPts val="0"/>
              </a:spcAft>
              <a:buClr>
                <a:srgbClr val="000000"/>
              </a:buClr>
              <a:buSzPts val="1600"/>
              <a:buChar char="○"/>
            </a:pPr>
            <a:r>
              <a:rPr lang="en" sz="1600">
                <a:solidFill>
                  <a:srgbClr val="000000"/>
                </a:solidFill>
              </a:rPr>
              <a:t>Research areas where the thermal and electrochemical processes interact</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
                <a:solidFill>
                  <a:srgbClr val="000000"/>
                </a:solidFill>
              </a:rPr>
              <a:t>Further Define Our Constraints</a:t>
            </a:r>
            <a:r>
              <a:rPr lang="en" sz="1600">
                <a:solidFill>
                  <a:srgbClr val="000000"/>
                </a:solidFill>
              </a:rPr>
              <a:t> </a:t>
            </a:r>
            <a:endParaRPr sz="1600">
              <a:solidFill>
                <a:srgbClr val="000000"/>
              </a:solidFill>
            </a:endParaRPr>
          </a:p>
          <a:p>
            <a:pPr marL="914400" lvl="1" indent="-330200" algn="l" rtl="0">
              <a:lnSpc>
                <a:spcPct val="150000"/>
              </a:lnSpc>
              <a:spcBef>
                <a:spcPts val="0"/>
              </a:spcBef>
              <a:spcAft>
                <a:spcPts val="0"/>
              </a:spcAft>
              <a:buClr>
                <a:srgbClr val="000000"/>
              </a:buClr>
              <a:buSzPts val="1600"/>
              <a:buChar char="○"/>
            </a:pPr>
            <a:r>
              <a:rPr lang="en" sz="1600">
                <a:solidFill>
                  <a:schemeClr val="dk1"/>
                </a:solidFill>
              </a:rPr>
              <a:t>Relate the electrochemical and thermal processes</a:t>
            </a:r>
            <a:endParaRPr sz="1600">
              <a:solidFill>
                <a:schemeClr val="dk1"/>
              </a:solidFill>
            </a:endParaRPr>
          </a:p>
          <a:p>
            <a:pPr marL="914400" lvl="1" indent="-330200" algn="l" rtl="0">
              <a:lnSpc>
                <a:spcPct val="150000"/>
              </a:lnSpc>
              <a:spcBef>
                <a:spcPts val="0"/>
              </a:spcBef>
              <a:spcAft>
                <a:spcPts val="0"/>
              </a:spcAft>
              <a:buClr>
                <a:srgbClr val="000000"/>
              </a:buClr>
              <a:buSzPts val="1600"/>
              <a:buChar char="○"/>
            </a:pPr>
            <a:r>
              <a:rPr lang="en" sz="1600">
                <a:solidFill>
                  <a:schemeClr val="dk1"/>
                </a:solidFill>
              </a:rPr>
              <a:t>Remove redundant variables if there are any</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a:solidFill>
                  <a:schemeClr val="dk1"/>
                </a:solidFill>
              </a:rPr>
              <a:t>Simplify The Problem Where Needed</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p:txBody>
      </p:sp>
      <p:sp>
        <p:nvSpPr>
          <p:cNvPr id="208" name="Google Shape;20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highlight>
                  <a:srgbClr val="FFFFFF"/>
                </a:highlight>
                <a:latin typeface="Roboto"/>
                <a:ea typeface="Roboto"/>
                <a:cs typeface="Roboto"/>
                <a:sym typeface="Roboto"/>
              </a:rPr>
              <a:t>[1] Kim, J., Lee, D., Lee, J. </a:t>
            </a:r>
            <a:r>
              <a:rPr lang="en" sz="1200" i="1">
                <a:solidFill>
                  <a:srgbClr val="222222"/>
                </a:solidFill>
                <a:highlight>
                  <a:srgbClr val="FFFFFF"/>
                </a:highlight>
                <a:latin typeface="Roboto"/>
                <a:ea typeface="Roboto"/>
                <a:cs typeface="Roboto"/>
                <a:sym typeface="Roboto"/>
              </a:rPr>
              <a:t>et al.</a:t>
            </a:r>
            <a:r>
              <a:rPr lang="en" sz="1200">
                <a:solidFill>
                  <a:srgbClr val="222222"/>
                </a:solidFill>
                <a:highlight>
                  <a:srgbClr val="FFFFFF"/>
                </a:highlight>
                <a:latin typeface="Roboto"/>
                <a:ea typeface="Roboto"/>
                <a:cs typeface="Roboto"/>
                <a:sym typeface="Roboto"/>
              </a:rPr>
              <a:t> Optimization for maximum specific energy density of a lithium-ion battery using progressive quadratic response surface method and design of experiments. </a:t>
            </a:r>
            <a:r>
              <a:rPr lang="en" sz="1200" i="1">
                <a:solidFill>
                  <a:srgbClr val="222222"/>
                </a:solidFill>
                <a:highlight>
                  <a:srgbClr val="FFFFFF"/>
                </a:highlight>
                <a:latin typeface="Roboto"/>
                <a:ea typeface="Roboto"/>
                <a:cs typeface="Roboto"/>
                <a:sym typeface="Roboto"/>
              </a:rPr>
              <a:t>Sci Rep</a:t>
            </a:r>
            <a:r>
              <a:rPr lang="en" sz="1200">
                <a:solidFill>
                  <a:srgbClr val="222222"/>
                </a:solidFill>
                <a:highlight>
                  <a:srgbClr val="FFFFFF"/>
                </a:highlight>
                <a:latin typeface="Roboto"/>
                <a:ea typeface="Roboto"/>
                <a:cs typeface="Roboto"/>
                <a:sym typeface="Roboto"/>
              </a:rPr>
              <a:t> 10, 15586 (2020). </a:t>
            </a:r>
            <a:r>
              <a:rPr lang="en" sz="1200" u="sng">
                <a:solidFill>
                  <a:schemeClr val="hlink"/>
                </a:solidFill>
                <a:highlight>
                  <a:srgbClr val="FFFFFF"/>
                </a:highlight>
                <a:latin typeface="Roboto"/>
                <a:ea typeface="Roboto"/>
                <a:cs typeface="Roboto"/>
                <a:sym typeface="Roboto"/>
                <a:hlinkClick r:id="rId3"/>
              </a:rPr>
              <a:t>https://doi.org/10.1038/s41598-020-72442-4</a:t>
            </a:r>
            <a:endParaRPr sz="1200">
              <a:solidFill>
                <a:srgbClr val="222222"/>
              </a:solidFill>
              <a:highlight>
                <a:srgbClr val="FFFFFF"/>
              </a:highlight>
              <a:latin typeface="Roboto"/>
              <a:ea typeface="Roboto"/>
              <a:cs typeface="Roboto"/>
              <a:sym typeface="Roboto"/>
            </a:endParaRPr>
          </a:p>
          <a:p>
            <a:pPr marL="0" lvl="0" indent="0" algn="l" rtl="0">
              <a:spcBef>
                <a:spcPts val="1600"/>
              </a:spcBef>
              <a:spcAft>
                <a:spcPts val="0"/>
              </a:spcAft>
              <a:buNone/>
            </a:pPr>
            <a:r>
              <a:rPr lang="en" sz="1200">
                <a:solidFill>
                  <a:srgbClr val="222222"/>
                </a:solidFill>
                <a:highlight>
                  <a:srgbClr val="FFFFFF"/>
                </a:highlight>
                <a:latin typeface="Roboto"/>
                <a:ea typeface="Roboto"/>
                <a:cs typeface="Roboto"/>
                <a:sym typeface="Roboto"/>
              </a:rPr>
              <a:t>[2] Xue, N. </a:t>
            </a:r>
            <a:r>
              <a:rPr lang="en" sz="1200" i="1">
                <a:solidFill>
                  <a:srgbClr val="222222"/>
                </a:solidFill>
                <a:highlight>
                  <a:srgbClr val="FFFFFF"/>
                </a:highlight>
                <a:latin typeface="Roboto"/>
                <a:ea typeface="Roboto"/>
                <a:cs typeface="Roboto"/>
                <a:sym typeface="Roboto"/>
              </a:rPr>
              <a:t>et al.</a:t>
            </a:r>
            <a:r>
              <a:rPr lang="en" sz="1200">
                <a:solidFill>
                  <a:srgbClr val="222222"/>
                </a:solidFill>
                <a:highlight>
                  <a:srgbClr val="FFFFFF"/>
                </a:highlight>
                <a:latin typeface="Roboto"/>
                <a:ea typeface="Roboto"/>
                <a:cs typeface="Roboto"/>
                <a:sym typeface="Roboto"/>
              </a:rPr>
              <a:t> Optimization of a single lithium-ion battery cell with a gradient-based algorithm. </a:t>
            </a:r>
            <a:r>
              <a:rPr lang="en" sz="1200" i="1">
                <a:solidFill>
                  <a:srgbClr val="222222"/>
                </a:solidFill>
                <a:highlight>
                  <a:srgbClr val="FFFFFF"/>
                </a:highlight>
                <a:latin typeface="Roboto"/>
                <a:ea typeface="Roboto"/>
                <a:cs typeface="Roboto"/>
                <a:sym typeface="Roboto"/>
              </a:rPr>
              <a:t>J. Electrochem. Soc.</a:t>
            </a:r>
            <a:r>
              <a:rPr lang="en" sz="1200">
                <a:solidFill>
                  <a:srgbClr val="222222"/>
                </a:solidFill>
                <a:highlight>
                  <a:srgbClr val="FFFFFF"/>
                </a:highlight>
                <a:latin typeface="Roboto"/>
                <a:ea typeface="Roboto"/>
                <a:cs typeface="Roboto"/>
                <a:sym typeface="Roboto"/>
              </a:rPr>
              <a:t> </a:t>
            </a:r>
            <a:r>
              <a:rPr lang="en" sz="1200">
                <a:solidFill>
                  <a:srgbClr val="006699"/>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https://doi.org/10.1149/2.036308jes</a:t>
            </a:r>
            <a:r>
              <a:rPr lang="en" sz="1200">
                <a:solidFill>
                  <a:srgbClr val="222222"/>
                </a:solidFill>
                <a:highlight>
                  <a:srgbClr val="FFFFFF"/>
                </a:highlight>
                <a:latin typeface="Roboto"/>
                <a:ea typeface="Roboto"/>
                <a:cs typeface="Roboto"/>
                <a:sym typeface="Roboto"/>
              </a:rPr>
              <a:t> (2013).</a:t>
            </a:r>
            <a:endParaRPr sz="1200">
              <a:solidFill>
                <a:srgbClr val="222222"/>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endParaRPr sz="1200">
              <a:solidFill>
                <a:srgbClr val="222222"/>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endParaRPr sz="1200">
              <a:solidFill>
                <a:srgbClr val="222222"/>
              </a:solidFill>
              <a:highlight>
                <a:srgbClr val="FFFFFF"/>
              </a:highlight>
              <a:latin typeface="Roboto"/>
              <a:ea typeface="Roboto"/>
              <a:cs typeface="Roboto"/>
              <a:sym typeface="Roboto"/>
            </a:endParaRPr>
          </a:p>
          <a:p>
            <a:pPr marL="0" lvl="0" indent="0" algn="l" rtl="0">
              <a:spcBef>
                <a:spcPts val="1600"/>
              </a:spcBef>
              <a:spcAft>
                <a:spcPts val="1600"/>
              </a:spcAft>
              <a:buNone/>
            </a:pPr>
            <a:endParaRPr sz="12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64" name="Google Shape;64;p14"/>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000000"/>
              </a:buClr>
              <a:buSzPts val="1600"/>
              <a:buChar char="●"/>
            </a:pPr>
            <a:r>
              <a:rPr lang="en" sz="1600">
                <a:solidFill>
                  <a:srgbClr val="000000"/>
                </a:solidFill>
              </a:rPr>
              <a:t>Development of alternate energy storage systems for transportation use, storing solar energy and </a:t>
            </a:r>
            <a:r>
              <a:rPr lang="en" sz="1600">
                <a:solidFill>
                  <a:srgbClr val="000000"/>
                </a:solidFill>
                <a:highlight>
                  <a:srgbClr val="FFFFFF"/>
                </a:highlight>
              </a:rPr>
              <a:t>powering electronic gadgets such as mobile phones, laptops and tablets </a:t>
            </a:r>
            <a:r>
              <a:rPr lang="en" sz="1600">
                <a:solidFill>
                  <a:srgbClr val="000000"/>
                </a:solidFill>
              </a:rPr>
              <a:t>has been driven by a combination of environmental preservation, fossil fuel price volatility and energy security concerns. </a:t>
            </a:r>
            <a:r>
              <a:rPr lang="en" sz="1600">
                <a:solidFill>
                  <a:schemeClr val="dk1"/>
                </a:solidFill>
              </a:rPr>
              <a:t>Lithium-ion battery has emerged as a favored choice, however its energy density is still orders of magnitude lower than that fossil fuel. There is significant room for improvement in the battery cell.</a:t>
            </a:r>
            <a:endParaRPr sz="1600">
              <a:solidFill>
                <a:schemeClr val="dk1"/>
              </a:solidFill>
            </a:endParaRPr>
          </a:p>
          <a:p>
            <a:pPr marL="457200" lvl="0" indent="0" algn="l" rtl="0">
              <a:spcBef>
                <a:spcPts val="1600"/>
              </a:spcBef>
              <a:spcAft>
                <a:spcPts val="0"/>
              </a:spcAft>
              <a:buNone/>
            </a:pPr>
            <a:endParaRPr sz="1600">
              <a:solidFill>
                <a:srgbClr val="000000"/>
              </a:solidFill>
            </a:endParaRPr>
          </a:p>
          <a:p>
            <a:pPr marL="457200" lvl="0" indent="0" algn="l" rtl="0">
              <a:spcBef>
                <a:spcPts val="1600"/>
              </a:spcBef>
              <a:spcAft>
                <a:spcPts val="1600"/>
              </a:spcAft>
              <a:buNone/>
            </a:pPr>
            <a:endParaRPr sz="1600">
              <a:solidFill>
                <a:schemeClr val="dk1"/>
              </a:solidFill>
            </a:endParaRPr>
          </a:p>
        </p:txBody>
      </p:sp>
      <p:pic>
        <p:nvPicPr>
          <p:cNvPr id="65" name="Google Shape;65;p14"/>
          <p:cNvPicPr preferRelativeResize="0"/>
          <p:nvPr/>
        </p:nvPicPr>
        <p:blipFill>
          <a:blip r:embed="rId3">
            <a:alphaModFix/>
          </a:blip>
          <a:stretch>
            <a:fillRect/>
          </a:stretch>
        </p:blipFill>
        <p:spPr>
          <a:xfrm>
            <a:off x="4572000" y="3585250"/>
            <a:ext cx="4558675" cy="1558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body" idx="1"/>
          </p:nvPr>
        </p:nvSpPr>
        <p:spPr>
          <a:xfrm>
            <a:off x="311700" y="788150"/>
            <a:ext cx="8520600" cy="40536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Char char="●"/>
            </a:pPr>
            <a:r>
              <a:rPr lang="en" sz="1600">
                <a:solidFill>
                  <a:schemeClr val="dk1"/>
                </a:solidFill>
              </a:rPr>
              <a:t>Battery design variable optimization can significantly affect battery capacity, discharge specific power, and discharge specific energy. However, many design variables need to be taken into consideration, which requires intensive computation and simulation.</a:t>
            </a:r>
            <a:endParaRPr sz="1600">
              <a:solidFill>
                <a:schemeClr val="dk1"/>
              </a:solidFill>
            </a:endParaRPr>
          </a:p>
          <a:p>
            <a:pPr marL="457200" lvl="0" indent="0" algn="l" rtl="0">
              <a:lnSpc>
                <a:spcPct val="150000"/>
              </a:lnSpc>
              <a:spcBef>
                <a:spcPts val="1600"/>
              </a:spcBef>
              <a:spcAft>
                <a:spcPts val="0"/>
              </a:spcAft>
              <a:buNone/>
            </a:pPr>
            <a:endParaRPr sz="1600">
              <a:solidFill>
                <a:schemeClr val="dk1"/>
              </a:solidFill>
            </a:endParaRPr>
          </a:p>
          <a:p>
            <a:pPr marL="457200" lvl="0" indent="-330200" algn="l" rtl="0">
              <a:lnSpc>
                <a:spcPct val="150000"/>
              </a:lnSpc>
              <a:spcBef>
                <a:spcPts val="1600"/>
              </a:spcBef>
              <a:spcAft>
                <a:spcPts val="0"/>
              </a:spcAft>
              <a:buClr>
                <a:schemeClr val="dk1"/>
              </a:buClr>
              <a:buSzPts val="1600"/>
              <a:buChar char="●"/>
            </a:pPr>
            <a:r>
              <a:rPr lang="en" sz="1600">
                <a:solidFill>
                  <a:schemeClr val="dk1"/>
                </a:solidFill>
              </a:rPr>
              <a:t>The main motivation for using this Li ion battery technology is the fact that lithium is the lightest and most electropositive metallic element, and therefore facilitates very high energy density. Additionally, it is quickly becoming the industry standard for electronic devices</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a:p>
        </p:txBody>
      </p:sp>
      <p:sp>
        <p:nvSpPr>
          <p:cNvPr id="76" name="Google Shape;76;p16"/>
          <p:cNvSpPr txBox="1">
            <a:spLocks noGrp="1"/>
          </p:cNvSpPr>
          <p:nvPr>
            <p:ph type="body" idx="1"/>
          </p:nvPr>
        </p:nvSpPr>
        <p:spPr>
          <a:xfrm>
            <a:off x="23250" y="1088175"/>
            <a:ext cx="90975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a:solidFill>
                  <a:schemeClr val="dk1"/>
                </a:solidFill>
              </a:rPr>
              <a:t>The objective of this project is to </a:t>
            </a:r>
            <a:endParaRPr sz="1600">
              <a:solidFill>
                <a:schemeClr val="dk1"/>
              </a:solidFill>
            </a:endParaRPr>
          </a:p>
          <a:p>
            <a:pPr marL="914400" lvl="1" indent="-330200" algn="l" rtl="0">
              <a:lnSpc>
                <a:spcPct val="150000"/>
              </a:lnSpc>
              <a:spcBef>
                <a:spcPts val="1600"/>
              </a:spcBef>
              <a:spcAft>
                <a:spcPts val="0"/>
              </a:spcAft>
              <a:buClr>
                <a:schemeClr val="dk1"/>
              </a:buClr>
              <a:buSzPts val="1600"/>
              <a:buAutoNum type="alphaLcPeriod"/>
            </a:pPr>
            <a:r>
              <a:rPr lang="en" sz="1600">
                <a:solidFill>
                  <a:schemeClr val="dk1"/>
                </a:solidFill>
              </a:rPr>
              <a:t>Maximize the energy density of the Lithium ion battery</a:t>
            </a:r>
            <a:endParaRPr sz="1600">
              <a:solidFill>
                <a:schemeClr val="dk1"/>
              </a:solidFill>
            </a:endParaRPr>
          </a:p>
          <a:p>
            <a:pPr marL="1371600" lvl="2" indent="-330200" algn="l" rtl="0">
              <a:lnSpc>
                <a:spcPct val="150000"/>
              </a:lnSpc>
              <a:spcBef>
                <a:spcPts val="0"/>
              </a:spcBef>
              <a:spcAft>
                <a:spcPts val="0"/>
              </a:spcAft>
              <a:buClr>
                <a:schemeClr val="dk1"/>
              </a:buClr>
              <a:buSzPts val="1600"/>
              <a:buChar char="■"/>
            </a:pPr>
            <a:r>
              <a:rPr lang="en" sz="1600">
                <a:solidFill>
                  <a:schemeClr val="dk1"/>
                </a:solidFill>
              </a:rPr>
              <a:t> Allows for delivering power over a longer period of time without recharging the cell.</a:t>
            </a:r>
            <a:endParaRPr sz="1600">
              <a:solidFill>
                <a:schemeClr val="dk1"/>
              </a:solidFill>
            </a:endParaRPr>
          </a:p>
          <a:p>
            <a:pPr marL="914400" lvl="1" indent="-330200" algn="l" rtl="0">
              <a:lnSpc>
                <a:spcPct val="150000"/>
              </a:lnSpc>
              <a:spcBef>
                <a:spcPts val="0"/>
              </a:spcBef>
              <a:spcAft>
                <a:spcPts val="0"/>
              </a:spcAft>
              <a:buClr>
                <a:schemeClr val="dk1"/>
              </a:buClr>
              <a:buSzPts val="1600"/>
              <a:buAutoNum type="alphaLcPeriod"/>
            </a:pPr>
            <a:r>
              <a:rPr lang="en" sz="1600">
                <a:solidFill>
                  <a:schemeClr val="dk1"/>
                </a:solidFill>
              </a:rPr>
              <a:t>Minimize the maximum temperature in the cell to increase expected life.</a:t>
            </a:r>
            <a:endParaRPr sz="1600">
              <a:solidFill>
                <a:schemeClr val="dk1"/>
              </a:solidFill>
            </a:endParaRPr>
          </a:p>
          <a:p>
            <a:pPr marL="1371600" lvl="2" indent="-330200" algn="l" rtl="0">
              <a:lnSpc>
                <a:spcPct val="150000"/>
              </a:lnSpc>
              <a:spcBef>
                <a:spcPts val="0"/>
              </a:spcBef>
              <a:spcAft>
                <a:spcPts val="0"/>
              </a:spcAft>
              <a:buClr>
                <a:schemeClr val="dk1"/>
              </a:buClr>
              <a:buSzPts val="1600"/>
              <a:buChar char="■"/>
            </a:pPr>
            <a:r>
              <a:rPr lang="en" sz="1600">
                <a:solidFill>
                  <a:schemeClr val="dk1"/>
                </a:solidFill>
              </a:rPr>
              <a:t>Will help prevent thermal runaway, combustion and overheating of the battery at high voltage, which are currently principal concerns of using li-ion cells in certain applications.</a:t>
            </a:r>
            <a:endParaRPr sz="1600">
              <a:solidFill>
                <a:schemeClr val="dk1"/>
              </a:solidFill>
            </a:endParaRPr>
          </a:p>
          <a:p>
            <a:pPr marL="457200" lvl="0" indent="0" algn="l" rtl="0">
              <a:lnSpc>
                <a:spcPct val="150000"/>
              </a:lnSpc>
              <a:spcBef>
                <a:spcPts val="1600"/>
              </a:spcBef>
              <a:spcAft>
                <a:spcPts val="0"/>
              </a:spcAft>
              <a:buNone/>
            </a:pPr>
            <a:r>
              <a:rPr lang="en" sz="1600">
                <a:solidFill>
                  <a:schemeClr val="dk1"/>
                </a:solidFill>
              </a:rPr>
              <a:t>These are conflicting objectives since to increase energy density, thickness of electrode needs to be reduced while porosity needs to increase. For thermal, the opposite is needed.</a:t>
            </a:r>
            <a:endParaRPr sz="1600">
              <a:solidFill>
                <a:schemeClr val="dk1"/>
              </a:solidFill>
            </a:endParaRPr>
          </a:p>
          <a:p>
            <a:pPr marL="0" lvl="0" indent="0" algn="l" rtl="0">
              <a:spcBef>
                <a:spcPts val="1600"/>
              </a:spcBef>
              <a:spcAft>
                <a:spcPts val="160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of Li-ion cell</a:t>
            </a: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000000"/>
              </a:buClr>
              <a:buSzPts val="1600"/>
              <a:buChar char="●"/>
            </a:pPr>
            <a:r>
              <a:rPr lang="en" sz="1600">
                <a:solidFill>
                  <a:srgbClr val="000000"/>
                </a:solidFill>
              </a:rPr>
              <a:t>Every cell has in some form these 5 components: 2 electrodes, a separator, a current collector and an electrolyte.</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These layers are rolled into a cylinder and enclosed in a casing.</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A reduction–oxidation (redox) reaction is responsible for the current flow. This reaction along with ohmic heating is responsible for the internal heat generation which accors at the anode and cathode.</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The anode is the electrically negative electrode delivering electrons to the outside circuit, and the cathode is the electrically positive electrode.</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8"/>
          <p:cNvPicPr preferRelativeResize="0"/>
          <p:nvPr/>
        </p:nvPicPr>
        <p:blipFill rotWithShape="1">
          <a:blip r:embed="rId3">
            <a:alphaModFix/>
          </a:blip>
          <a:srcRect b="2543"/>
          <a:stretch/>
        </p:blipFill>
        <p:spPr>
          <a:xfrm>
            <a:off x="1228725" y="945125"/>
            <a:ext cx="6686550" cy="4158575"/>
          </a:xfrm>
          <a:prstGeom prst="rect">
            <a:avLst/>
          </a:prstGeom>
          <a:noFill/>
          <a:ln>
            <a:noFill/>
          </a:ln>
        </p:spPr>
      </p:pic>
      <p:sp>
        <p:nvSpPr>
          <p:cNvPr id="88" name="Google Shape;88;p18"/>
          <p:cNvSpPr txBox="1"/>
          <p:nvPr/>
        </p:nvSpPr>
        <p:spPr>
          <a:xfrm>
            <a:off x="198975" y="277000"/>
            <a:ext cx="5582400" cy="5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Structure of Li Ion Cell</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Variables, Parameters, and </a:t>
            </a:r>
            <a:r>
              <a:rPr lang="en">
                <a:solidFill>
                  <a:srgbClr val="000000"/>
                </a:solidFill>
              </a:rPr>
              <a:t>O</a:t>
            </a:r>
            <a:r>
              <a:rPr lang="en"/>
              <a:t>bjective</a:t>
            </a:r>
            <a:endParaRPr/>
          </a:p>
        </p:txBody>
      </p:sp>
      <p:sp>
        <p:nvSpPr>
          <p:cNvPr id="94" name="Google Shape;94;p19"/>
          <p:cNvSpPr txBox="1">
            <a:spLocks noGrp="1"/>
          </p:cNvSpPr>
          <p:nvPr>
            <p:ph type="body" idx="1"/>
          </p:nvPr>
        </p:nvSpPr>
        <p:spPr>
          <a:xfrm>
            <a:off x="3919800" y="1017725"/>
            <a:ext cx="4984200" cy="36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Objective:</a:t>
            </a:r>
            <a:endParaRPr sz="1600">
              <a:solidFill>
                <a:srgbClr val="000000"/>
              </a:solidFill>
            </a:endParaRPr>
          </a:p>
          <a:p>
            <a:pPr marL="457200" lvl="0" indent="0" algn="l" rtl="0">
              <a:spcBef>
                <a:spcPts val="1600"/>
              </a:spcBef>
              <a:spcAft>
                <a:spcPts val="0"/>
              </a:spcAft>
              <a:buNone/>
            </a:pPr>
            <a:r>
              <a:rPr lang="en" sz="1600">
                <a:solidFill>
                  <a:srgbClr val="000000"/>
                </a:solidFill>
              </a:rPr>
              <a:t>Minimize T at center pin(location where maximum temperature occurs). </a:t>
            </a:r>
            <a:endParaRPr sz="1600">
              <a:solidFill>
                <a:srgbClr val="000000"/>
              </a:solidFill>
            </a:endParaRPr>
          </a:p>
          <a:p>
            <a:pPr marL="457200" lvl="0" indent="0" algn="l" rtl="0">
              <a:spcBef>
                <a:spcPts val="1600"/>
              </a:spcBef>
              <a:spcAft>
                <a:spcPts val="0"/>
              </a:spcAft>
              <a:buNone/>
            </a:pPr>
            <a:r>
              <a:rPr lang="en" sz="1600">
                <a:solidFill>
                  <a:srgbClr val="000000"/>
                </a:solidFill>
              </a:rPr>
              <a:t>Maximize specific energy density, knowing that Faraday’s law states</a:t>
            </a: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914400" lvl="0" indent="-330200" algn="l" rtl="0">
              <a:spcBef>
                <a:spcPts val="1600"/>
              </a:spcBef>
              <a:spcAft>
                <a:spcPts val="0"/>
              </a:spcAft>
              <a:buClr>
                <a:srgbClr val="000000"/>
              </a:buClr>
              <a:buSzPts val="1600"/>
              <a:buChar char="●"/>
            </a:pPr>
            <a:r>
              <a:rPr lang="en" sz="1600" i="1">
                <a:solidFill>
                  <a:srgbClr val="000000"/>
                </a:solidFill>
              </a:rPr>
              <a:t>m </a:t>
            </a:r>
            <a:r>
              <a:rPr lang="en" sz="1600">
                <a:solidFill>
                  <a:srgbClr val="000000"/>
                </a:solidFill>
              </a:rPr>
              <a:t>= mass of an element transferred during electrolysis</a:t>
            </a:r>
            <a:endParaRPr sz="1600">
              <a:solidFill>
                <a:srgbClr val="000000"/>
              </a:solidFill>
            </a:endParaRPr>
          </a:p>
          <a:p>
            <a:pPr marL="914400" lvl="0" indent="-330200" algn="l" rtl="0">
              <a:spcBef>
                <a:spcPts val="0"/>
              </a:spcBef>
              <a:spcAft>
                <a:spcPts val="0"/>
              </a:spcAft>
              <a:buClr>
                <a:srgbClr val="000000"/>
              </a:buClr>
              <a:buSzPts val="1600"/>
              <a:buChar char="●"/>
            </a:pPr>
            <a:r>
              <a:rPr lang="en" sz="1600" i="1">
                <a:solidFill>
                  <a:srgbClr val="000000"/>
                </a:solidFill>
              </a:rPr>
              <a:t>n </a:t>
            </a:r>
            <a:r>
              <a:rPr lang="en" sz="1600">
                <a:solidFill>
                  <a:srgbClr val="000000"/>
                </a:solidFill>
              </a:rPr>
              <a:t>= valency of the element</a:t>
            </a:r>
            <a:endParaRPr sz="1600">
              <a:solidFill>
                <a:srgbClr val="000000"/>
              </a:solidFill>
            </a:endParaRPr>
          </a:p>
          <a:p>
            <a:pPr marL="914400" lvl="0" indent="-330200" algn="l" rtl="0">
              <a:spcBef>
                <a:spcPts val="0"/>
              </a:spcBef>
              <a:spcAft>
                <a:spcPts val="0"/>
              </a:spcAft>
              <a:buClr>
                <a:srgbClr val="000000"/>
              </a:buClr>
              <a:buSzPts val="1600"/>
              <a:buChar char="●"/>
            </a:pPr>
            <a:r>
              <a:rPr lang="en" sz="1600" i="1">
                <a:solidFill>
                  <a:srgbClr val="000000"/>
                </a:solidFill>
              </a:rPr>
              <a:t>M </a:t>
            </a:r>
            <a:r>
              <a:rPr lang="en" sz="1600">
                <a:solidFill>
                  <a:srgbClr val="000000"/>
                </a:solidFill>
              </a:rPr>
              <a:t>= molar mass of the element</a:t>
            </a:r>
            <a:endParaRPr sz="1600">
              <a:solidFill>
                <a:srgbClr val="000000"/>
              </a:solidFill>
            </a:endParaRPr>
          </a:p>
          <a:p>
            <a:pPr marL="914400" lvl="0" indent="-330200" algn="l" rtl="0">
              <a:spcBef>
                <a:spcPts val="0"/>
              </a:spcBef>
              <a:spcAft>
                <a:spcPts val="0"/>
              </a:spcAft>
              <a:buClr>
                <a:srgbClr val="000000"/>
              </a:buClr>
              <a:buSzPts val="1600"/>
              <a:buChar char="●"/>
            </a:pPr>
            <a:r>
              <a:rPr lang="en" sz="1600" i="1">
                <a:solidFill>
                  <a:srgbClr val="000000"/>
                </a:solidFill>
              </a:rPr>
              <a:t>F</a:t>
            </a:r>
            <a:r>
              <a:rPr lang="en" sz="1600">
                <a:solidFill>
                  <a:srgbClr val="000000"/>
                </a:solidFill>
              </a:rPr>
              <a:t> = Faraday’s Constant </a:t>
            </a:r>
            <a:endParaRPr sz="1600">
              <a:solidFill>
                <a:srgbClr val="000000"/>
              </a:solidFill>
            </a:endParaRPr>
          </a:p>
          <a:p>
            <a:pPr marL="457200" lvl="0" indent="0" algn="l" rtl="0">
              <a:spcBef>
                <a:spcPts val="1600"/>
              </a:spcBef>
              <a:spcAft>
                <a:spcPts val="0"/>
              </a:spcAft>
              <a:buNone/>
            </a:pPr>
            <a:endParaRPr sz="1400">
              <a:solidFill>
                <a:srgbClr val="000000"/>
              </a:solidFill>
            </a:endParaRPr>
          </a:p>
          <a:p>
            <a:pPr marL="0" lvl="0" indent="0" algn="l" rtl="0">
              <a:spcBef>
                <a:spcPts val="1600"/>
              </a:spcBef>
              <a:spcAft>
                <a:spcPts val="1600"/>
              </a:spcAft>
              <a:buNone/>
            </a:pPr>
            <a:endParaRPr sz="1400">
              <a:solidFill>
                <a:srgbClr val="000000"/>
              </a:solidFill>
            </a:endParaRPr>
          </a:p>
        </p:txBody>
      </p:sp>
      <p:sp>
        <p:nvSpPr>
          <p:cNvPr id="95" name="Google Shape;95;p19"/>
          <p:cNvSpPr txBox="1">
            <a:spLocks noGrp="1"/>
          </p:cNvSpPr>
          <p:nvPr>
            <p:ph type="body" idx="1"/>
          </p:nvPr>
        </p:nvSpPr>
        <p:spPr>
          <a:xfrm>
            <a:off x="494225" y="1017725"/>
            <a:ext cx="286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Variables:</a:t>
            </a:r>
            <a:endParaRPr sz="1600">
              <a:solidFill>
                <a:srgbClr val="000000"/>
              </a:solidFill>
            </a:endParaRPr>
          </a:p>
          <a:p>
            <a:pPr marL="457200" lvl="0" indent="0" algn="l" rtl="0">
              <a:spcBef>
                <a:spcPts val="1600"/>
              </a:spcBef>
              <a:spcAft>
                <a:spcPts val="0"/>
              </a:spcAft>
              <a:buNone/>
            </a:pPr>
            <a:r>
              <a:rPr lang="en" sz="1600">
                <a:solidFill>
                  <a:srgbClr val="000000"/>
                </a:solidFill>
              </a:rPr>
              <a:t>X</a:t>
            </a:r>
            <a:r>
              <a:rPr lang="en" sz="1600" baseline="-25000">
                <a:solidFill>
                  <a:srgbClr val="000000"/>
                </a:solidFill>
              </a:rPr>
              <a:t>1</a:t>
            </a:r>
            <a:r>
              <a:rPr lang="en" sz="1600">
                <a:solidFill>
                  <a:srgbClr val="000000"/>
                </a:solidFill>
              </a:rPr>
              <a:t>: anode thickness.</a:t>
            </a:r>
            <a:endParaRPr sz="1600">
              <a:solidFill>
                <a:srgbClr val="000000"/>
              </a:solidFill>
            </a:endParaRPr>
          </a:p>
          <a:p>
            <a:pPr marL="457200" lvl="0" indent="0" algn="l" rtl="0">
              <a:spcBef>
                <a:spcPts val="1600"/>
              </a:spcBef>
              <a:spcAft>
                <a:spcPts val="0"/>
              </a:spcAft>
              <a:buNone/>
            </a:pPr>
            <a:r>
              <a:rPr lang="en" sz="1600">
                <a:solidFill>
                  <a:srgbClr val="000000"/>
                </a:solidFill>
              </a:rPr>
              <a:t>X</a:t>
            </a:r>
            <a:r>
              <a:rPr lang="en" sz="1600" baseline="-25000">
                <a:solidFill>
                  <a:srgbClr val="000000"/>
                </a:solidFill>
              </a:rPr>
              <a:t>2</a:t>
            </a:r>
            <a:r>
              <a:rPr lang="en" sz="1600">
                <a:solidFill>
                  <a:srgbClr val="000000"/>
                </a:solidFill>
              </a:rPr>
              <a:t>: cathode thickness.</a:t>
            </a:r>
            <a:endParaRPr sz="1600">
              <a:solidFill>
                <a:srgbClr val="000000"/>
              </a:solidFill>
            </a:endParaRPr>
          </a:p>
          <a:p>
            <a:pPr marL="457200" lvl="0" indent="0" algn="l" rtl="0">
              <a:spcBef>
                <a:spcPts val="1600"/>
              </a:spcBef>
              <a:spcAft>
                <a:spcPts val="0"/>
              </a:spcAft>
              <a:buNone/>
            </a:pPr>
            <a:r>
              <a:rPr lang="en" sz="1600">
                <a:solidFill>
                  <a:srgbClr val="000000"/>
                </a:solidFill>
              </a:rPr>
              <a:t>X</a:t>
            </a:r>
            <a:r>
              <a:rPr lang="en" sz="1600" baseline="-25000">
                <a:solidFill>
                  <a:srgbClr val="000000"/>
                </a:solidFill>
              </a:rPr>
              <a:t>3</a:t>
            </a:r>
            <a:r>
              <a:rPr lang="en" sz="1600">
                <a:solidFill>
                  <a:srgbClr val="000000"/>
                </a:solidFill>
              </a:rPr>
              <a:t>: anode porosity.</a:t>
            </a:r>
            <a:endParaRPr sz="1600">
              <a:solidFill>
                <a:srgbClr val="000000"/>
              </a:solidFill>
            </a:endParaRPr>
          </a:p>
          <a:p>
            <a:pPr marL="457200" lvl="0" indent="0" algn="l" rtl="0">
              <a:spcBef>
                <a:spcPts val="1600"/>
              </a:spcBef>
              <a:spcAft>
                <a:spcPts val="0"/>
              </a:spcAft>
              <a:buClr>
                <a:schemeClr val="dk1"/>
              </a:buClr>
              <a:buSzPts val="1100"/>
              <a:buFont typeface="Arial"/>
              <a:buNone/>
            </a:pPr>
            <a:r>
              <a:rPr lang="en" sz="1600">
                <a:solidFill>
                  <a:srgbClr val="000000"/>
                </a:solidFill>
              </a:rPr>
              <a:t>X</a:t>
            </a:r>
            <a:r>
              <a:rPr lang="en" sz="1600" baseline="-25000">
                <a:solidFill>
                  <a:srgbClr val="000000"/>
                </a:solidFill>
              </a:rPr>
              <a:t>4</a:t>
            </a:r>
            <a:r>
              <a:rPr lang="en" sz="1600">
                <a:solidFill>
                  <a:srgbClr val="000000"/>
                </a:solidFill>
              </a:rPr>
              <a:t>: cathode porosity.</a:t>
            </a:r>
            <a:endParaRPr sz="1600">
              <a:solidFill>
                <a:srgbClr val="000000"/>
              </a:solidFill>
            </a:endParaRPr>
          </a:p>
          <a:p>
            <a:pPr marL="0" lvl="0" indent="0" algn="l" rtl="0">
              <a:spcBef>
                <a:spcPts val="1600"/>
              </a:spcBef>
              <a:spcAft>
                <a:spcPts val="1600"/>
              </a:spcAft>
              <a:buNone/>
            </a:pPr>
            <a:endParaRPr sz="1700">
              <a:solidFill>
                <a:srgbClr val="000000"/>
              </a:solidFill>
            </a:endParaRPr>
          </a:p>
        </p:txBody>
      </p:sp>
      <p:pic>
        <p:nvPicPr>
          <p:cNvPr id="96" name="Google Shape;96;p19"/>
          <p:cNvPicPr preferRelativeResize="0"/>
          <p:nvPr/>
        </p:nvPicPr>
        <p:blipFill>
          <a:blip r:embed="rId3">
            <a:alphaModFix/>
          </a:blip>
          <a:stretch>
            <a:fillRect/>
          </a:stretch>
        </p:blipFill>
        <p:spPr>
          <a:xfrm>
            <a:off x="5949925" y="2664275"/>
            <a:ext cx="923925" cy="57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Constraints</a:t>
            </a:r>
            <a:endParaRPr/>
          </a:p>
        </p:txBody>
      </p:sp>
      <p:sp>
        <p:nvSpPr>
          <p:cNvPr id="102" name="Google Shape;102;p20"/>
          <p:cNvSpPr txBox="1">
            <a:spLocks noGrp="1"/>
          </p:cNvSpPr>
          <p:nvPr>
            <p:ph type="body" idx="1"/>
          </p:nvPr>
        </p:nvSpPr>
        <p:spPr>
          <a:xfrm>
            <a:off x="5163400" y="1184775"/>
            <a:ext cx="3669000" cy="726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rgbClr val="000000"/>
                </a:solidFill>
                <a:highlight>
                  <a:srgbClr val="FFFFFF"/>
                </a:highlight>
              </a:rPr>
              <a:t>Power density needs to be maintained at this range to prevent accelerated degradation [1]</a:t>
            </a:r>
            <a:endParaRPr sz="1600">
              <a:solidFill>
                <a:srgbClr val="000000"/>
              </a:solidFill>
              <a:highlight>
                <a:srgbClr val="FFFFFF"/>
              </a:highlight>
            </a:endParaRPr>
          </a:p>
          <a:p>
            <a:pPr marL="0" lvl="0" indent="0" algn="l" rtl="0">
              <a:lnSpc>
                <a:spcPct val="100000"/>
              </a:lnSpc>
              <a:spcBef>
                <a:spcPts val="0"/>
              </a:spcBef>
              <a:spcAft>
                <a:spcPts val="0"/>
              </a:spcAft>
              <a:buNone/>
            </a:pPr>
            <a:endParaRPr sz="1200">
              <a:solidFill>
                <a:srgbClr val="222222"/>
              </a:solidFill>
              <a:highlight>
                <a:srgbClr val="FFFFFF"/>
              </a:highlight>
            </a:endParaRPr>
          </a:p>
          <a:p>
            <a:pPr marL="0" lvl="0" indent="0" algn="l" rtl="0">
              <a:lnSpc>
                <a:spcPct val="100000"/>
              </a:lnSpc>
              <a:spcBef>
                <a:spcPts val="0"/>
              </a:spcBef>
              <a:spcAft>
                <a:spcPts val="0"/>
              </a:spcAft>
              <a:buNone/>
            </a:pPr>
            <a:endParaRPr sz="1200">
              <a:solidFill>
                <a:srgbClr val="222222"/>
              </a:solidFill>
              <a:highlight>
                <a:srgbClr val="FFFFFF"/>
              </a:highlight>
            </a:endParaRPr>
          </a:p>
          <a:p>
            <a:pPr marL="0" lvl="0" indent="0" algn="l" rtl="0">
              <a:lnSpc>
                <a:spcPct val="100000"/>
              </a:lnSpc>
              <a:spcBef>
                <a:spcPts val="0"/>
              </a:spcBef>
              <a:spcAft>
                <a:spcPts val="0"/>
              </a:spcAft>
              <a:buNone/>
            </a:pPr>
            <a:endParaRPr sz="1200">
              <a:solidFill>
                <a:srgbClr val="222222"/>
              </a:solidFill>
              <a:highlight>
                <a:srgbClr val="FFFFFF"/>
              </a:highlight>
            </a:endParaRPr>
          </a:p>
          <a:p>
            <a:pPr marL="45720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spcBef>
                <a:spcPts val="0"/>
              </a:spcBef>
              <a:spcAft>
                <a:spcPts val="1600"/>
              </a:spcAft>
              <a:buNone/>
            </a:pPr>
            <a:endParaRPr/>
          </a:p>
        </p:txBody>
      </p:sp>
      <p:pic>
        <p:nvPicPr>
          <p:cNvPr id="103" name="Google Shape;103;p20"/>
          <p:cNvPicPr preferRelativeResize="0"/>
          <p:nvPr/>
        </p:nvPicPr>
        <p:blipFill>
          <a:blip r:embed="rId3">
            <a:alphaModFix/>
          </a:blip>
          <a:stretch>
            <a:fillRect/>
          </a:stretch>
        </p:blipFill>
        <p:spPr>
          <a:xfrm>
            <a:off x="311700" y="1152463"/>
            <a:ext cx="4114800" cy="790575"/>
          </a:xfrm>
          <a:prstGeom prst="rect">
            <a:avLst/>
          </a:prstGeom>
          <a:noFill/>
          <a:ln>
            <a:noFill/>
          </a:ln>
        </p:spPr>
      </p:pic>
      <p:pic>
        <p:nvPicPr>
          <p:cNvPr id="104" name="Google Shape;104;p20"/>
          <p:cNvPicPr preferRelativeResize="0"/>
          <p:nvPr/>
        </p:nvPicPr>
        <p:blipFill>
          <a:blip r:embed="rId4">
            <a:alphaModFix/>
          </a:blip>
          <a:stretch>
            <a:fillRect/>
          </a:stretch>
        </p:blipFill>
        <p:spPr>
          <a:xfrm>
            <a:off x="1888063" y="2264700"/>
            <a:ext cx="962025" cy="409575"/>
          </a:xfrm>
          <a:prstGeom prst="rect">
            <a:avLst/>
          </a:prstGeom>
          <a:noFill/>
          <a:ln>
            <a:noFill/>
          </a:ln>
        </p:spPr>
      </p:pic>
      <p:sp>
        <p:nvSpPr>
          <p:cNvPr id="105" name="Google Shape;105;p20"/>
          <p:cNvSpPr txBox="1"/>
          <p:nvPr/>
        </p:nvSpPr>
        <p:spPr>
          <a:xfrm>
            <a:off x="5163300" y="2141950"/>
            <a:ext cx="36690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222222"/>
                </a:solidFill>
                <a:highlight>
                  <a:schemeClr val="lt1"/>
                </a:highlight>
              </a:rPr>
              <a:t>Maximum operating temperature of the cell.</a:t>
            </a:r>
            <a:endParaRPr sz="1600">
              <a:solidFill>
                <a:srgbClr val="222222"/>
              </a:solidFill>
              <a:highlight>
                <a:schemeClr val="lt1"/>
              </a:highlight>
            </a:endParaRPr>
          </a:p>
          <a:p>
            <a:pPr marL="0" lvl="0" indent="0" algn="l" rtl="0">
              <a:spcBef>
                <a:spcPts val="0"/>
              </a:spcBef>
              <a:spcAft>
                <a:spcPts val="0"/>
              </a:spcAft>
              <a:buNone/>
            </a:pPr>
            <a:endParaRPr/>
          </a:p>
        </p:txBody>
      </p:sp>
      <p:pic>
        <p:nvPicPr>
          <p:cNvPr id="106" name="Google Shape;106;p20"/>
          <p:cNvPicPr preferRelativeResize="0"/>
          <p:nvPr/>
        </p:nvPicPr>
        <p:blipFill>
          <a:blip r:embed="rId5">
            <a:alphaModFix/>
          </a:blip>
          <a:stretch>
            <a:fillRect/>
          </a:stretch>
        </p:blipFill>
        <p:spPr>
          <a:xfrm>
            <a:off x="1468963" y="2995938"/>
            <a:ext cx="1800225" cy="352425"/>
          </a:xfrm>
          <a:prstGeom prst="rect">
            <a:avLst/>
          </a:prstGeom>
          <a:noFill/>
          <a:ln>
            <a:noFill/>
          </a:ln>
        </p:spPr>
      </p:pic>
      <p:pic>
        <p:nvPicPr>
          <p:cNvPr id="107" name="Google Shape;107;p20"/>
          <p:cNvPicPr preferRelativeResize="0"/>
          <p:nvPr/>
        </p:nvPicPr>
        <p:blipFill>
          <a:blip r:embed="rId6">
            <a:alphaModFix/>
          </a:blip>
          <a:stretch>
            <a:fillRect/>
          </a:stretch>
        </p:blipFill>
        <p:spPr>
          <a:xfrm>
            <a:off x="1459475" y="3295188"/>
            <a:ext cx="1819275" cy="419100"/>
          </a:xfrm>
          <a:prstGeom prst="rect">
            <a:avLst/>
          </a:prstGeom>
          <a:noFill/>
          <a:ln>
            <a:noFill/>
          </a:ln>
        </p:spPr>
      </p:pic>
      <p:pic>
        <p:nvPicPr>
          <p:cNvPr id="108" name="Google Shape;108;p20"/>
          <p:cNvPicPr preferRelativeResize="0"/>
          <p:nvPr/>
        </p:nvPicPr>
        <p:blipFill>
          <a:blip r:embed="rId7">
            <a:alphaModFix/>
          </a:blip>
          <a:stretch>
            <a:fillRect/>
          </a:stretch>
        </p:blipFill>
        <p:spPr>
          <a:xfrm>
            <a:off x="1688050" y="4278088"/>
            <a:ext cx="1362075" cy="333375"/>
          </a:xfrm>
          <a:prstGeom prst="rect">
            <a:avLst/>
          </a:prstGeom>
          <a:noFill/>
          <a:ln>
            <a:noFill/>
          </a:ln>
        </p:spPr>
      </p:pic>
      <p:pic>
        <p:nvPicPr>
          <p:cNvPr id="109" name="Google Shape;109;p20"/>
          <p:cNvPicPr preferRelativeResize="0"/>
          <p:nvPr/>
        </p:nvPicPr>
        <p:blipFill>
          <a:blip r:embed="rId8">
            <a:alphaModFix/>
          </a:blip>
          <a:stretch>
            <a:fillRect/>
          </a:stretch>
        </p:blipFill>
        <p:spPr>
          <a:xfrm>
            <a:off x="1759488" y="4667713"/>
            <a:ext cx="1219200" cy="285750"/>
          </a:xfrm>
          <a:prstGeom prst="rect">
            <a:avLst/>
          </a:prstGeom>
          <a:noFill/>
          <a:ln>
            <a:noFill/>
          </a:ln>
        </p:spPr>
      </p:pic>
      <p:sp>
        <p:nvSpPr>
          <p:cNvPr id="110" name="Google Shape;110;p20"/>
          <p:cNvSpPr txBox="1"/>
          <p:nvPr/>
        </p:nvSpPr>
        <p:spPr>
          <a:xfrm>
            <a:off x="5163400" y="2896438"/>
            <a:ext cx="3669000" cy="86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222222"/>
                </a:solidFill>
                <a:highlight>
                  <a:schemeClr val="lt1"/>
                </a:highlight>
              </a:rPr>
              <a:t>Anode and Cathode thicknesses need to stay within a range to permit li-ion cell usage [2]</a:t>
            </a:r>
            <a:endParaRPr sz="1800"/>
          </a:p>
        </p:txBody>
      </p:sp>
      <p:sp>
        <p:nvSpPr>
          <p:cNvPr id="111" name="Google Shape;111;p20"/>
          <p:cNvSpPr txBox="1"/>
          <p:nvPr/>
        </p:nvSpPr>
        <p:spPr>
          <a:xfrm>
            <a:off x="5163300" y="4041763"/>
            <a:ext cx="3669000" cy="9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222222"/>
                </a:solidFill>
                <a:highlight>
                  <a:schemeClr val="lt1"/>
                </a:highlight>
              </a:rPr>
              <a:t>Anode and Cathode porosity need to stay within a range to ensure proper functioning of li-ion cell [2]</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Initial Optimization Formulation and Assumptions</a:t>
            </a:r>
            <a:endParaRPr/>
          </a:p>
          <a:p>
            <a:pPr marL="0" lvl="0" indent="0" algn="l" rtl="0">
              <a:spcBef>
                <a:spcPts val="0"/>
              </a:spcBef>
              <a:spcAft>
                <a:spcPts val="0"/>
              </a:spcAft>
              <a:buNone/>
            </a:pP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600">
                <a:solidFill>
                  <a:srgbClr val="000000"/>
                </a:solidFill>
              </a:rPr>
              <a:t>Assumptions:</a:t>
            </a:r>
            <a:endParaRPr sz="1600">
              <a:solidFill>
                <a:srgbClr val="000000"/>
              </a:solidFill>
            </a:endParaRPr>
          </a:p>
          <a:p>
            <a:pPr marL="457200" lvl="0" indent="-330200" algn="l" rtl="0">
              <a:lnSpc>
                <a:spcPct val="150000"/>
              </a:lnSpc>
              <a:spcBef>
                <a:spcPts val="1600"/>
              </a:spcBef>
              <a:spcAft>
                <a:spcPts val="0"/>
              </a:spcAft>
              <a:buClr>
                <a:srgbClr val="000000"/>
              </a:buClr>
              <a:buSzPts val="1600"/>
              <a:buChar char="●"/>
            </a:pPr>
            <a:r>
              <a:rPr lang="en" sz="1600">
                <a:solidFill>
                  <a:srgbClr val="000000"/>
                </a:solidFill>
              </a:rPr>
              <a:t>Separator layer has a zero thickness and infinite coefficient of thermal conductivity.</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K</a:t>
            </a:r>
            <a:r>
              <a:rPr lang="en" sz="1600" baseline="-25000">
                <a:solidFill>
                  <a:srgbClr val="000000"/>
                </a:solidFill>
              </a:rPr>
              <a:t>1</a:t>
            </a:r>
            <a:r>
              <a:rPr lang="en" sz="1600">
                <a:solidFill>
                  <a:srgbClr val="000000"/>
                </a:solidFill>
              </a:rPr>
              <a:t> and K</a:t>
            </a:r>
            <a:r>
              <a:rPr lang="en" sz="1600" baseline="-25000">
                <a:solidFill>
                  <a:srgbClr val="000000"/>
                </a:solidFill>
              </a:rPr>
              <a:t>2</a:t>
            </a:r>
            <a:r>
              <a:rPr lang="en" sz="1600">
                <a:solidFill>
                  <a:srgbClr val="000000"/>
                </a:solidFill>
              </a:rPr>
              <a:t>, the thermal conductivity of the anode and cathode, are not a function of X</a:t>
            </a:r>
            <a:r>
              <a:rPr lang="en" sz="1600" baseline="-25000">
                <a:solidFill>
                  <a:srgbClr val="000000"/>
                </a:solidFill>
              </a:rPr>
              <a:t>1</a:t>
            </a:r>
            <a:r>
              <a:rPr lang="en" sz="1600">
                <a:solidFill>
                  <a:srgbClr val="000000"/>
                </a:solidFill>
              </a:rPr>
              <a:t> and X</a:t>
            </a:r>
            <a:r>
              <a:rPr lang="en" sz="1600" baseline="-25000">
                <a:solidFill>
                  <a:srgbClr val="000000"/>
                </a:solidFill>
              </a:rPr>
              <a:t>2</a:t>
            </a:r>
            <a:r>
              <a:rPr lang="en" sz="1600">
                <a:solidFill>
                  <a:srgbClr val="000000"/>
                </a:solidFill>
              </a:rPr>
              <a:t>.</a:t>
            </a:r>
            <a:endParaRPr sz="1600">
              <a:solidFill>
                <a:srgbClr val="000000"/>
              </a:solidFill>
            </a:endParaRPr>
          </a:p>
          <a:p>
            <a:pPr marL="457200" lvl="0" indent="-330200" algn="l" rtl="0">
              <a:lnSpc>
                <a:spcPct val="150000"/>
              </a:lnSpc>
              <a:spcBef>
                <a:spcPts val="0"/>
              </a:spcBef>
              <a:spcAft>
                <a:spcPts val="0"/>
              </a:spcAft>
              <a:buClr>
                <a:srgbClr val="000000"/>
              </a:buClr>
              <a:buSzPts val="1600"/>
              <a:buChar char="●"/>
            </a:pPr>
            <a:r>
              <a:rPr lang="en" sz="1600">
                <a:solidFill>
                  <a:srgbClr val="000000"/>
                </a:solidFill>
              </a:rPr>
              <a:t>The number of layers of anode and cathode, S, must be the same.</a:t>
            </a:r>
            <a:endParaRPr sz="1600">
              <a:solidFill>
                <a:srgbClr val="000000"/>
              </a:solidFill>
            </a:endParaRPr>
          </a:p>
          <a:p>
            <a:pPr marL="0" lvl="0" indent="0" algn="l" rtl="0">
              <a:lnSpc>
                <a:spcPct val="150000"/>
              </a:lnSpc>
              <a:spcBef>
                <a:spcPts val="1600"/>
              </a:spcBef>
              <a:spcAft>
                <a:spcPts val="1600"/>
              </a:spcAft>
              <a:buClr>
                <a:schemeClr val="dk1"/>
              </a:buClr>
              <a:buSzPts val="1100"/>
              <a:buFont typeface="Arial"/>
              <a:buNone/>
            </a:pPr>
            <a:endParaRPr>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858</Words>
  <Application>Microsoft Macintosh PowerPoint</Application>
  <PresentationFormat>On-screen Show (16:9)</PresentationFormat>
  <Paragraphs>105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Roboto</vt:lpstr>
      <vt:lpstr>HiraKakuPro-W3</vt:lpstr>
      <vt:lpstr>Simple Light</vt:lpstr>
      <vt:lpstr>Optimization of Li-ion battery design</vt:lpstr>
      <vt:lpstr>Motivation</vt:lpstr>
      <vt:lpstr>PowerPoint Presentation</vt:lpstr>
      <vt:lpstr>Objective</vt:lpstr>
      <vt:lpstr>Structure of Li-ion cell</vt:lpstr>
      <vt:lpstr>PowerPoint Presentation</vt:lpstr>
      <vt:lpstr>Variables, Parameters, and Objective</vt:lpstr>
      <vt:lpstr>Constraints</vt:lpstr>
      <vt:lpstr>Initial Optimization Formulation and Assumptions </vt:lpstr>
      <vt:lpstr>Formulation: Thermal Performance</vt:lpstr>
      <vt:lpstr>Formulation: Thermal Performance</vt:lpstr>
      <vt:lpstr>Specific Energy Density </vt:lpstr>
      <vt:lpstr>Plan for next steps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Li-ion battery design</dc:title>
  <cp:lastModifiedBy>Raghav Agarwal</cp:lastModifiedBy>
  <cp:revision>1</cp:revision>
  <dcterms:modified xsi:type="dcterms:W3CDTF">2020-10-13T13:56:08Z</dcterms:modified>
</cp:coreProperties>
</file>